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79" r:id="rId3"/>
    <p:sldId id="278" r:id="rId4"/>
    <p:sldId id="280" r:id="rId5"/>
    <p:sldId id="281" r:id="rId6"/>
    <p:sldId id="259" r:id="rId7"/>
    <p:sldId id="296" r:id="rId8"/>
    <p:sldId id="297" r:id="rId9"/>
    <p:sldId id="289" r:id="rId10"/>
    <p:sldId id="283" r:id="rId11"/>
    <p:sldId id="282" r:id="rId12"/>
    <p:sldId id="261" r:id="rId13"/>
    <p:sldId id="286" r:id="rId14"/>
    <p:sldId id="292" r:id="rId15"/>
    <p:sldId id="287" r:id="rId16"/>
    <p:sldId id="288" r:id="rId17"/>
    <p:sldId id="301" r:id="rId18"/>
    <p:sldId id="294" r:id="rId19"/>
    <p:sldId id="293" r:id="rId20"/>
    <p:sldId id="295" r:id="rId21"/>
    <p:sldId id="285" r:id="rId22"/>
    <p:sldId id="291" r:id="rId23"/>
    <p:sldId id="290" r:id="rId24"/>
    <p:sldId id="302" r:id="rId25"/>
    <p:sldId id="303" r:id="rId26"/>
    <p:sldId id="299" r:id="rId27"/>
    <p:sldId id="298" r:id="rId28"/>
    <p:sldId id="300" r:id="rId29"/>
    <p:sldId id="284" r:id="rId30"/>
    <p:sldId id="276" r:id="rId31"/>
  </p:sldIdLst>
  <p:sldSz cx="18288000" cy="10287000"/>
  <p:notesSz cx="6858000" cy="9144000"/>
  <p:embeddedFontLst>
    <p:embeddedFont>
      <p:font typeface="Hagrid Text" panose="020B0604020202020204" charset="0"/>
      <p:regular r:id="rId33"/>
    </p:embeddedFont>
    <p:embeddedFont>
      <p:font typeface="Hagrid Text Bold" panose="020B0604020202020204" charset="0"/>
      <p:regular r:id="rId34"/>
    </p:embeddedFont>
    <p:embeddedFont>
      <p:font typeface="Waterlily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63"/>
    <a:srgbClr val="4A4452"/>
    <a:srgbClr val="665562"/>
    <a:srgbClr val="EB5346"/>
    <a:srgbClr val="C88251"/>
    <a:srgbClr val="8E9589"/>
    <a:srgbClr val="714A3C"/>
    <a:srgbClr val="6B5397"/>
    <a:srgbClr val="FEF9EB"/>
    <a:srgbClr val="56A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4622" autoAdjust="0"/>
  </p:normalViewPr>
  <p:slideViewPr>
    <p:cSldViewPr>
      <p:cViewPr varScale="1">
        <p:scale>
          <a:sx n="74" d="100"/>
          <a:sy n="74" d="100"/>
        </p:scale>
        <p:origin x="84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58.79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4882 0,'-2198'0,"2167"2,-57 10,56-7,-55 3,-733-9,800 3,1 0,-37 8,35-5,0-1,-27 1,18-4,-1 1,-51 10,35-4,-1-3,0-2,-89-6,31 0,-450 3,536 2,1 0,-37 8,35-5,0-1,-27 1,-3-6,36 0,-1 1,0 0,0 1,-23 4,22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44.04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27,'583'0,"-551"-1,56-11,-56 6,55-2,547 9,-612-1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50.7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0,'531'0,"-511"2,0 0,35 8,-34-6,1 0,24 1,-17-4,0 1,57 11,-56-8,0-1,1-1,51-3,-49-1,1 2,57 8,-45-3,0-1,80-4,28 3,-83 9,-52-8,1-2,29 3,162-8,81 4,-204 10,-54-6,56 2,-27-8,-27-1,-1 1,1 2,-1 1,35 9,-31-6,0-1,0-2,1-1,49-5,-2 0,-67 2,-1-1,37-8,-35 5,0 1,27-1,32 4,-31 1,0-2,64-10,-80 7,-1 2,46 2,17-2,-23-10,-52 9,-1 0,29-1,106 7,62-4,-145-11,-51 9,0 0,28-1,669 3,-349 4,2992-2,-3338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52.48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0,'19'2,"1"0,-1 1,1 1,35 12,-35-9,0-1,0-1,0-1,32 2,80-7,-109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4:10.4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1 107,'11'0,"1"-2,-1 0,0 0,12-4,40-7,25 0,-63 7,49-2,-37 5,42-8,-45 5,55-2,93 11,139-5,-233-11,-55 8,57-4,1352 9,-661 1,-761 1,0 0,35 8,-33-6,0 0,24 1,60 9,-1-1,-83-12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0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0,'2382'0,"-2362"2,0 0,35 8,-33-6,-1 0,26 1,349-6,-373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3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0,'425'0,"-406"2,1 0,36 8,-35-5,0-1,26 1,407-4,-220-3,-211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8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0,'848'0,"-818"2,60 10,-60-6,58 3,-64-9,8-1,0 2,0 2,44 8,-40-5,-1-2,2-1,-1-2,46-4,-31 1,58 4,-38 11,-52-8,0-2,30 3,-23-5,-4-1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0:17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0,'7436'0,"-7415"2,-1 0,34 8,-32-6,0 0,24 1,671-3,-349-5,664 3,-1010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28.46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0,'770'0,"-744"2,0 0,30 8,-28-5,47 3,729-6,-392-5,911 3,-1303 2,-1 0,37 8,-35-5,0-1,27 1,62-6,44 2,-20 24,-49-12,-61-8,1-1,25 1,523-4,-272-3,-281 1,0-1,35-8,-34 5,1 2,24-2,75 6,49-2,-98-12,-53 9,1 0,28-1,93 7,62-4,-132-11,-52 8,0 1,31-1,650 3,-341 4,-122-2,-214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30.98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0,'477'0,"-456"2,-1 0,34 8,-32-6,0 0,24 1,-17-4,0 1,56 11,-39-6,0-1,0-3,0-2,50-5,11 1,686 3,-771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42.6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0,'795'0,"-763"2,56 10,-56-7,54 3,-22-8,-29-1,1 1,-1 2,0 1,35 9,-28-5,-1-2,1-2,0-1,54-6,1 1,-71 4,-1 0,0 1,42 10,-38-7,0-1,0-2,54-2,-53-1,0 1,0 2,44 7,-9 1,1-3,0-2,109-8,-45 0,1643 3,-1753-1,-1-1,37-8,-35 5,0 1,27-1,369 4,-199 2,-197-2,-1-1,34-8,-32 5,0 2,24-2,672 3,-351 4,1618-2,-1954 2,57 10,-55-7,53 3,-39-5,48 8,-50-5,59 2,-51-9,-15-1,0 3,0 1,70 12,-82-9,0-2,1-1,37-1,-37-1,1 1,0 1,26 5,-14 0,43 2,-44-6,48 11,-57-9,44 3,-44-6,47 9,82 16,-112-20,1-2,-1-2,90-6,-29 0,977 3,-1075 0,0 0,-1-1,1-1,19-5,-12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EF3D-6789-417A-9E00-93B8146523D6}" type="datetimeFigureOut">
              <a:rPr lang="en-IE" smtClean="0"/>
              <a:t>20/04/2025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1D1E3-6F84-4B79-9E2C-00D169F31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053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83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351B-4F02-362B-DE55-C4D079E1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19274-4003-D983-360C-8A8D7C5BA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9924B-0E8C-BCA9-329D-EE3BBEF22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201FC-289D-2FCB-467B-532DD12EB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731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F1DF9-AF52-03E6-F42C-749EBB12E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09A72-6DF3-88E5-6E19-FED109B62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8C6C6-A0E1-18DA-EE30-8101079A6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9FE35-26E2-3D0C-24A2-11C4782A9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332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ndwicpzUWn4?feature=oembed" TargetMode="External"/><Relationship Id="rId1" Type="http://schemas.openxmlformats.org/officeDocument/2006/relationships/video" Target="https://www.youtube.com/embed/Q-vvixrPJ3Q?feature=oembed" TargetMode="Externa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DDozQ1ld7I?feature=oembed" TargetMode="External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iciusbarros/msc_game_obstacle_cour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github.com/users/viniciusbarros/projects/4/views/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vZ8d_getDA?feature=oembed" TargetMode="Externa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customXml" Target="../ink/ink4.xml"/><Relationship Id="rId26" Type="http://schemas.openxmlformats.org/officeDocument/2006/relationships/image" Target="../media/image560.png"/><Relationship Id="rId21" Type="http://schemas.openxmlformats.org/officeDocument/2006/relationships/image" Target="../media/image530.png"/><Relationship Id="rId34" Type="http://schemas.openxmlformats.org/officeDocument/2006/relationships/customXml" Target="../ink/ink11.xml"/><Relationship Id="rId7" Type="http://schemas.openxmlformats.org/officeDocument/2006/relationships/image" Target="../media/image56.png"/><Relationship Id="rId12" Type="http://schemas.openxmlformats.org/officeDocument/2006/relationships/customXml" Target="../ink/ink2.xml"/><Relationship Id="rId17" Type="http://schemas.openxmlformats.org/officeDocument/2006/relationships/image" Target="../media/image510.png"/><Relationship Id="rId25" Type="http://schemas.openxmlformats.org/officeDocument/2006/relationships/customXml" Target="../ink/ink7.xml"/><Relationship Id="rId33" Type="http://schemas.openxmlformats.org/officeDocument/2006/relationships/image" Target="../media/image600.png"/><Relationship Id="rId2" Type="http://schemas.openxmlformats.org/officeDocument/2006/relationships/image" Target="../media/image1.png"/><Relationship Id="rId16" Type="http://schemas.openxmlformats.org/officeDocument/2006/relationships/customXml" Target="../ink/ink3.xml"/><Relationship Id="rId20" Type="http://schemas.openxmlformats.org/officeDocument/2006/relationships/customXml" Target="../ink/ink5.xml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470.png"/><Relationship Id="rId24" Type="http://schemas.openxmlformats.org/officeDocument/2006/relationships/image" Target="../media/image550.png"/><Relationship Id="rId32" Type="http://schemas.openxmlformats.org/officeDocument/2006/relationships/customXml" Target="../ink/ink10.xml"/><Relationship Id="rId37" Type="http://schemas.openxmlformats.org/officeDocument/2006/relationships/image" Target="../media/image620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23" Type="http://schemas.openxmlformats.org/officeDocument/2006/relationships/customXml" Target="../ink/ink6.xml"/><Relationship Id="rId28" Type="http://schemas.openxmlformats.org/officeDocument/2006/relationships/image" Target="../media/image570.png"/><Relationship Id="rId36" Type="http://schemas.openxmlformats.org/officeDocument/2006/relationships/customXml" Target="../ink/ink12.xml"/><Relationship Id="rId10" Type="http://schemas.openxmlformats.org/officeDocument/2006/relationships/customXml" Target="../ink/ink1.xml"/><Relationship Id="rId19" Type="http://schemas.openxmlformats.org/officeDocument/2006/relationships/image" Target="../media/image520.png"/><Relationship Id="rId31" Type="http://schemas.openxmlformats.org/officeDocument/2006/relationships/image" Target="../media/image59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59.png"/><Relationship Id="rId22" Type="http://schemas.openxmlformats.org/officeDocument/2006/relationships/image" Target="../media/image61.png"/><Relationship Id="rId27" Type="http://schemas.openxmlformats.org/officeDocument/2006/relationships/customXml" Target="../ink/ink8.xml"/><Relationship Id="rId30" Type="http://schemas.openxmlformats.org/officeDocument/2006/relationships/customXml" Target="../ink/ink9.xml"/><Relationship Id="rId35" Type="http://schemas.openxmlformats.org/officeDocument/2006/relationships/image" Target="../media/image610.png"/><Relationship Id="rId8" Type="http://schemas.openxmlformats.org/officeDocument/2006/relationships/image" Target="../media/image57.png"/><Relationship Id="rId3" Type="http://schemas.openxmlformats.org/officeDocument/2006/relationships/hyperlink" Target="https://forms.office.com/e/2qFRruwqJ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_3xOrLzTUQ?feature=oembed" TargetMode="External"/><Relationship Id="rId5" Type="http://schemas.openxmlformats.org/officeDocument/2006/relationships/hyperlink" Target="https://github.com/viniciusbarros/msc_game_obstacle_course/releases/download/alpha/PatTheMagAndTheSkyboundGold.zip" TargetMode="External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forms.office.com/Pages/DesignPageV2.aspx?origin=NeoPortalPage&amp;subpage=design&amp;id=S5rMqwTPo0ydgzRl4_Q_Ybr7lG9FFQdDmDqfCttve_xUMFpEUFBPUklBT05DQ0ZGOE9QVUNaRktTOC4u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FEDFF">
                <a:alpha val="100000"/>
              </a:srgbClr>
            </a:gs>
            <a:gs pos="100000">
              <a:srgbClr val="FDFCD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ilboat in the ocean&#10;&#10;AI-generated content may be incorrect.">
            <a:extLst>
              <a:ext uri="{FF2B5EF4-FFF2-40B4-BE49-F238E27FC236}">
                <a16:creationId xmlns:a16="http://schemas.microsoft.com/office/drawing/2014/main" id="{B0DD6430-83C3-4806-21C6-E10963B5B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335626" cy="10477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41245" y="214100"/>
            <a:ext cx="5529312" cy="55293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B41">
                <a:alpha val="69804"/>
              </a:srgbClr>
            </a:solidFill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85214" y="858059"/>
            <a:ext cx="9441374" cy="4337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The  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Skybound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Gold</a:t>
            </a: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38F3A7F1-9106-EC5C-A301-C6C1A21539CD}"/>
              </a:ext>
            </a:extLst>
          </p:cNvPr>
          <p:cNvSpPr/>
          <p:nvPr/>
        </p:nvSpPr>
        <p:spPr>
          <a:xfrm>
            <a:off x="9302190" y="7833023"/>
            <a:ext cx="9563606" cy="4004760"/>
          </a:xfrm>
          <a:custGeom>
            <a:avLst/>
            <a:gdLst/>
            <a:ahLst/>
            <a:cxnLst/>
            <a:rect l="l" t="t" r="r" b="b"/>
            <a:pathLst>
              <a:path w="9563606" h="4004760">
                <a:moveTo>
                  <a:pt x="0" y="0"/>
                </a:moveTo>
                <a:lnTo>
                  <a:pt x="9563606" y="0"/>
                </a:lnTo>
                <a:lnTo>
                  <a:pt x="9563606" y="4004760"/>
                </a:lnTo>
                <a:lnTo>
                  <a:pt x="0" y="4004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FAB69A05-743D-36F7-D2AC-2D69AEA68084}"/>
              </a:ext>
            </a:extLst>
          </p:cNvPr>
          <p:cNvSpPr/>
          <p:nvPr/>
        </p:nvSpPr>
        <p:spPr>
          <a:xfrm rot="1138550">
            <a:off x="13786799" y="6165407"/>
            <a:ext cx="2399634" cy="2349439"/>
          </a:xfrm>
          <a:custGeom>
            <a:avLst/>
            <a:gdLst/>
            <a:ahLst/>
            <a:cxnLst/>
            <a:rect l="l" t="t" r="r" b="b"/>
            <a:pathLst>
              <a:path w="3773435" h="3694503">
                <a:moveTo>
                  <a:pt x="0" y="0"/>
                </a:moveTo>
                <a:lnTo>
                  <a:pt x="3773435" y="0"/>
                </a:lnTo>
                <a:lnTo>
                  <a:pt x="3773435" y="3694504"/>
                </a:lnTo>
                <a:lnTo>
                  <a:pt x="0" y="3694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4F90B40B-5B7E-3A68-8B1A-7F2B9D5A131B}"/>
              </a:ext>
            </a:extLst>
          </p:cNvPr>
          <p:cNvSpPr txBox="1"/>
          <p:nvPr/>
        </p:nvSpPr>
        <p:spPr>
          <a:xfrm>
            <a:off x="12268200" y="8813937"/>
            <a:ext cx="4679976" cy="940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44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Game Design Doc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BFB0A-1C76-C088-995C-E32A2F817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B35EE57-EF85-4434-E7AE-303D4A8A3CBD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F9FFC2E2-6226-6FC0-0249-951E1104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D52297-EA2A-F0F3-86F6-E4B56A26745C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6709688-B91D-BE63-8CC8-250483D5D8C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– Environment Challenges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B5233F6-1C05-0A24-65FB-53D9E4FE53CB}"/>
              </a:ext>
            </a:extLst>
          </p:cNvPr>
          <p:cNvSpPr/>
          <p:nvPr/>
        </p:nvSpPr>
        <p:spPr>
          <a:xfrm rot="19377036">
            <a:off x="286858" y="336501"/>
            <a:ext cx="17238541" cy="12223693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D7152FD0-68E6-3D7F-4688-046BD8FCA908}"/>
              </a:ext>
            </a:extLst>
          </p:cNvPr>
          <p:cNvGrpSpPr/>
          <p:nvPr/>
        </p:nvGrpSpPr>
        <p:grpSpPr>
          <a:xfrm>
            <a:off x="862112" y="5143500"/>
            <a:ext cx="4481549" cy="2991846"/>
            <a:chOff x="0" y="0"/>
            <a:chExt cx="1870092" cy="1962486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03340AD5-4765-C4A5-390D-5F9F5189F719}"/>
                </a:ext>
              </a:extLst>
            </p:cNvPr>
            <p:cNvSpPr/>
            <p:nvPr/>
          </p:nvSpPr>
          <p:spPr>
            <a:xfrm>
              <a:off x="0" y="0"/>
              <a:ext cx="1870092" cy="1962486"/>
            </a:xfrm>
            <a:custGeom>
              <a:avLst/>
              <a:gdLst/>
              <a:ahLst/>
              <a:cxnLst/>
              <a:rect l="l" t="t" r="r" b="b"/>
              <a:pathLst>
                <a:path w="1870092" h="1962486">
                  <a:moveTo>
                    <a:pt x="55607" y="0"/>
                  </a:moveTo>
                  <a:lnTo>
                    <a:pt x="1814485" y="0"/>
                  </a:lnTo>
                  <a:cubicBezTo>
                    <a:pt x="1845196" y="0"/>
                    <a:pt x="1870092" y="24896"/>
                    <a:pt x="1870092" y="55607"/>
                  </a:cubicBezTo>
                  <a:lnTo>
                    <a:pt x="1870092" y="1906879"/>
                  </a:lnTo>
                  <a:cubicBezTo>
                    <a:pt x="1870092" y="1937590"/>
                    <a:pt x="1845196" y="1962486"/>
                    <a:pt x="1814485" y="1962486"/>
                  </a:cubicBezTo>
                  <a:lnTo>
                    <a:pt x="55607" y="1962486"/>
                  </a:lnTo>
                  <a:cubicBezTo>
                    <a:pt x="24896" y="1962486"/>
                    <a:pt x="0" y="1937590"/>
                    <a:pt x="0" y="1906879"/>
                  </a:cubicBezTo>
                  <a:lnTo>
                    <a:pt x="0" y="55607"/>
                  </a:lnTo>
                  <a:cubicBezTo>
                    <a:pt x="0" y="24896"/>
                    <a:pt x="24896" y="0"/>
                    <a:pt x="5560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chemeClr val="bg1">
                  <a:lumMod val="50000"/>
                </a:schemeClr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04F2F026-F01F-6108-EB3D-0605324782B3}"/>
                </a:ext>
              </a:extLst>
            </p:cNvPr>
            <p:cNvSpPr txBox="1"/>
            <p:nvPr/>
          </p:nvSpPr>
          <p:spPr>
            <a:xfrm>
              <a:off x="0" y="-47625"/>
              <a:ext cx="1870092" cy="201011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E2EA398-418F-8A87-1161-1CB15D8EEAF1}"/>
              </a:ext>
            </a:extLst>
          </p:cNvPr>
          <p:cNvGrpSpPr/>
          <p:nvPr/>
        </p:nvGrpSpPr>
        <p:grpSpPr>
          <a:xfrm>
            <a:off x="2149546" y="3098073"/>
            <a:ext cx="1820823" cy="1792041"/>
            <a:chOff x="613157" y="628785"/>
            <a:chExt cx="3002107" cy="3002107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B4373AC-7321-ABA6-FADF-AEA58267F113}"/>
                </a:ext>
              </a:extLst>
            </p:cNvPr>
            <p:cNvGrpSpPr/>
            <p:nvPr/>
          </p:nvGrpSpPr>
          <p:grpSpPr>
            <a:xfrm rot="2700000">
              <a:off x="613157" y="628785"/>
              <a:ext cx="3002107" cy="3002107"/>
              <a:chOff x="-301" y="2992"/>
              <a:chExt cx="812800" cy="8128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0EC9A68-E833-EE37-224B-63B8E6AD8F38}"/>
                  </a:ext>
                </a:extLst>
              </p:cNvPr>
              <p:cNvSpPr/>
              <p:nvPr/>
            </p:nvSpPr>
            <p:spPr>
              <a:xfrm>
                <a:off x="-301" y="299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" name="TextBox 9">
                <a:extLst>
                  <a:ext uri="{FF2B5EF4-FFF2-40B4-BE49-F238E27FC236}">
                    <a16:creationId xmlns:a16="http://schemas.microsoft.com/office/drawing/2014/main" id="{26ED8375-C460-E8FC-2C59-2B370CA4F013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0045BA0-DB98-A5B6-508F-03435363032B}"/>
                </a:ext>
              </a:extLst>
            </p:cNvPr>
            <p:cNvSpPr txBox="1"/>
            <p:nvPr/>
          </p:nvSpPr>
          <p:spPr>
            <a:xfrm>
              <a:off x="928119" y="1494159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01</a:t>
              </a:r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BC612746-2198-BD81-E6A8-46CD60182347}"/>
              </a:ext>
            </a:extLst>
          </p:cNvPr>
          <p:cNvSpPr txBox="1"/>
          <p:nvPr/>
        </p:nvSpPr>
        <p:spPr>
          <a:xfrm>
            <a:off x="862111" y="5468895"/>
            <a:ext cx="44815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Skybound Curse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8A1158B-6AEE-3874-AA2E-B88BF41F385C}"/>
              </a:ext>
            </a:extLst>
          </p:cNvPr>
          <p:cNvSpPr txBox="1"/>
          <p:nvPr/>
        </p:nvSpPr>
        <p:spPr>
          <a:xfrm>
            <a:off x="862111" y="6085030"/>
            <a:ext cx="4481549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When Pat the Mag has the Skybound gold on him, when he jumps, he loses a bit of gold.</a:t>
            </a:r>
          </a:p>
        </p:txBody>
      </p:sp>
      <p:grpSp>
        <p:nvGrpSpPr>
          <p:cNvPr id="50" name="Group 8">
            <a:extLst>
              <a:ext uri="{FF2B5EF4-FFF2-40B4-BE49-F238E27FC236}">
                <a16:creationId xmlns:a16="http://schemas.microsoft.com/office/drawing/2014/main" id="{0ADBAA42-DA25-3AE6-8141-21AE0AD96034}"/>
              </a:ext>
            </a:extLst>
          </p:cNvPr>
          <p:cNvGrpSpPr/>
          <p:nvPr/>
        </p:nvGrpSpPr>
        <p:grpSpPr>
          <a:xfrm>
            <a:off x="12298733" y="5595251"/>
            <a:ext cx="4481549" cy="2991846"/>
            <a:chOff x="0" y="0"/>
            <a:chExt cx="1870092" cy="1962486"/>
          </a:xfrm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0BFB3DA1-E026-A4B8-5083-1368318141B6}"/>
                </a:ext>
              </a:extLst>
            </p:cNvPr>
            <p:cNvSpPr/>
            <p:nvPr/>
          </p:nvSpPr>
          <p:spPr>
            <a:xfrm>
              <a:off x="0" y="0"/>
              <a:ext cx="1870092" cy="1962486"/>
            </a:xfrm>
            <a:custGeom>
              <a:avLst/>
              <a:gdLst/>
              <a:ahLst/>
              <a:cxnLst/>
              <a:rect l="l" t="t" r="r" b="b"/>
              <a:pathLst>
                <a:path w="1870092" h="1962486">
                  <a:moveTo>
                    <a:pt x="55607" y="0"/>
                  </a:moveTo>
                  <a:lnTo>
                    <a:pt x="1814485" y="0"/>
                  </a:lnTo>
                  <a:cubicBezTo>
                    <a:pt x="1845196" y="0"/>
                    <a:pt x="1870092" y="24896"/>
                    <a:pt x="1870092" y="55607"/>
                  </a:cubicBezTo>
                  <a:lnTo>
                    <a:pt x="1870092" y="1906879"/>
                  </a:lnTo>
                  <a:cubicBezTo>
                    <a:pt x="1870092" y="1937590"/>
                    <a:pt x="1845196" y="1962486"/>
                    <a:pt x="1814485" y="1962486"/>
                  </a:cubicBezTo>
                  <a:lnTo>
                    <a:pt x="55607" y="1962486"/>
                  </a:lnTo>
                  <a:cubicBezTo>
                    <a:pt x="24896" y="1962486"/>
                    <a:pt x="0" y="1937590"/>
                    <a:pt x="0" y="1906879"/>
                  </a:cubicBezTo>
                  <a:lnTo>
                    <a:pt x="0" y="55607"/>
                  </a:lnTo>
                  <a:cubicBezTo>
                    <a:pt x="0" y="24896"/>
                    <a:pt x="24896" y="0"/>
                    <a:pt x="5560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chemeClr val="bg1">
                  <a:lumMod val="50000"/>
                </a:schemeClr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CAF5648-68F0-2535-75D4-6EB9175D10C2}"/>
                </a:ext>
              </a:extLst>
            </p:cNvPr>
            <p:cNvSpPr txBox="1"/>
            <p:nvPr/>
          </p:nvSpPr>
          <p:spPr>
            <a:xfrm>
              <a:off x="0" y="-47625"/>
              <a:ext cx="1870092" cy="201011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6">
            <a:extLst>
              <a:ext uri="{FF2B5EF4-FFF2-40B4-BE49-F238E27FC236}">
                <a16:creationId xmlns:a16="http://schemas.microsoft.com/office/drawing/2014/main" id="{914E0BA0-6CA3-1B9E-E10A-78B99A1E72BE}"/>
              </a:ext>
            </a:extLst>
          </p:cNvPr>
          <p:cNvGrpSpPr/>
          <p:nvPr/>
        </p:nvGrpSpPr>
        <p:grpSpPr>
          <a:xfrm>
            <a:off x="13487400" y="3772390"/>
            <a:ext cx="1820823" cy="1792041"/>
            <a:chOff x="621757" y="621757"/>
            <a:chExt cx="3002107" cy="3002107"/>
          </a:xfrm>
        </p:grpSpPr>
        <p:grpSp>
          <p:nvGrpSpPr>
            <p:cNvPr id="33" name="Group 7">
              <a:extLst>
                <a:ext uri="{FF2B5EF4-FFF2-40B4-BE49-F238E27FC236}">
                  <a16:creationId xmlns:a16="http://schemas.microsoft.com/office/drawing/2014/main" id="{620F2EA3-EBE6-2DFE-2194-69EF669FFC77}"/>
                </a:ext>
              </a:extLst>
            </p:cNvPr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58C22E40-E245-FC47-F5CC-C3B758D05F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F2A40180-A8AD-E13E-398C-4A1FB1A12EC4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6F974A03-298E-EF71-506A-3A14D767793E}"/>
                </a:ext>
              </a:extLst>
            </p:cNvPr>
            <p:cNvSpPr txBox="1"/>
            <p:nvPr/>
          </p:nvSpPr>
          <p:spPr>
            <a:xfrm>
              <a:off x="928119" y="1494160"/>
              <a:ext cx="2389385" cy="1546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02</a:t>
              </a:r>
            </a:p>
          </p:txBody>
        </p:sp>
      </p:grpSp>
      <p:sp>
        <p:nvSpPr>
          <p:cNvPr id="29" name="TextBox 26">
            <a:extLst>
              <a:ext uri="{FF2B5EF4-FFF2-40B4-BE49-F238E27FC236}">
                <a16:creationId xmlns:a16="http://schemas.microsoft.com/office/drawing/2014/main" id="{307146C0-6289-D722-D3B5-C2A3584657F0}"/>
              </a:ext>
            </a:extLst>
          </p:cNvPr>
          <p:cNvSpPr txBox="1"/>
          <p:nvPr/>
        </p:nvSpPr>
        <p:spPr>
          <a:xfrm>
            <a:off x="12329264" y="7130616"/>
            <a:ext cx="4451017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As Pat gets the gold, the island will start sinking to try to protect its gold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17CDEE58-9C45-AA76-3D8D-EBCA58522E88}"/>
              </a:ext>
            </a:extLst>
          </p:cNvPr>
          <p:cNvSpPr txBox="1"/>
          <p:nvPr/>
        </p:nvSpPr>
        <p:spPr>
          <a:xfrm>
            <a:off x="12286032" y="5965432"/>
            <a:ext cx="4481549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The Island 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wants its gold</a:t>
            </a:r>
          </a:p>
        </p:txBody>
      </p:sp>
    </p:spTree>
    <p:extLst>
      <p:ext uri="{BB962C8B-B14F-4D97-AF65-F5344CB8AC3E}">
        <p14:creationId xmlns:p14="http://schemas.microsoft.com/office/powerpoint/2010/main" val="40257928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DF0B6-A62A-6B8B-169C-B6C9431E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D52EE25-B8FB-EA24-2323-2795EFE2C92D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48" name="Picture 47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E65FA983-8BB2-C984-F49F-CDEE269F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25FD5E-332C-2B07-3734-6CBB40FF826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4B093DD9-8759-B356-1147-5C57ECDD6872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- Obstacles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C8ECEC48-23A0-815A-8A59-FB9F9DACF455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2988C83-EBA9-31CE-C151-5DD06137FCAF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F06FCEA-3D62-8299-CF46-498602592D62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8F851CAF-B93F-3AB0-F4C9-5F54F53A1F5E}"/>
              </a:ext>
            </a:extLst>
          </p:cNvPr>
          <p:cNvGrpSpPr/>
          <p:nvPr/>
        </p:nvGrpSpPr>
        <p:grpSpPr>
          <a:xfrm>
            <a:off x="6847063" y="3314701"/>
            <a:ext cx="4386182" cy="5081675"/>
            <a:chOff x="0" y="0"/>
            <a:chExt cx="1155208" cy="133838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8FF04E7-AF9C-F587-BF9A-4EAD920AE359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04EEE09-4D89-F33D-7CE6-A4C066A4EA11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7" name="Picture 16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52D37DE4-DF7D-7DC2-28D1-DC619413B2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2164551" y="6246082"/>
            <a:ext cx="1428680" cy="204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Freeform 13">
            <a:extLst>
              <a:ext uri="{FF2B5EF4-FFF2-40B4-BE49-F238E27FC236}">
                <a16:creationId xmlns:a16="http://schemas.microsoft.com/office/drawing/2014/main" id="{D0688041-7B15-EEE9-4C77-BDEBA023FB43}"/>
              </a:ext>
            </a:extLst>
          </p:cNvPr>
          <p:cNvSpPr/>
          <p:nvPr/>
        </p:nvSpPr>
        <p:spPr>
          <a:xfrm>
            <a:off x="1069580" y="7250899"/>
            <a:ext cx="3505200" cy="1794217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6F0C0B20-FDFF-92D7-9BC3-862BFDBA8319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Quicksand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1B97DBBB-294C-D8BE-2F6E-F030CEF554D6}"/>
              </a:ext>
            </a:extLst>
          </p:cNvPr>
          <p:cNvSpPr txBox="1"/>
          <p:nvPr/>
        </p:nvSpPr>
        <p:spPr>
          <a:xfrm>
            <a:off x="1107680" y="4185795"/>
            <a:ext cx="3505200" cy="1682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will ma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ke Pat sink. He’ll have to jump many times to leave it. The problem is that it will cost him some gold to do it!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21" name="Picture 2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5BA75787-8097-9F8D-C277-B29245A747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8564106" y="5961862"/>
            <a:ext cx="889447" cy="1533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FF1A11C2-FA35-AFBF-6B0E-780DA72BA2C5}"/>
              </a:ext>
            </a:extLst>
          </p:cNvPr>
          <p:cNvSpPr txBox="1"/>
          <p:nvPr/>
        </p:nvSpPr>
        <p:spPr>
          <a:xfrm>
            <a:off x="7051419" y="3561473"/>
            <a:ext cx="397746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Moving Platforms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3230D-8530-35FF-D9E3-3CFBD04BE373}"/>
              </a:ext>
            </a:extLst>
          </p:cNvPr>
          <p:cNvSpPr txBox="1"/>
          <p:nvPr/>
        </p:nvSpPr>
        <p:spPr>
          <a:xfrm>
            <a:off x="7282800" y="4177608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The Island will have some ancient and cursed platforms. Falling from them will be fatal!</a:t>
            </a:r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61888A75-1C3F-88DA-308D-F9140FE980B5}"/>
              </a:ext>
            </a:extLst>
          </p:cNvPr>
          <p:cNvGrpSpPr/>
          <p:nvPr/>
        </p:nvGrpSpPr>
        <p:grpSpPr>
          <a:xfrm>
            <a:off x="13008325" y="3175014"/>
            <a:ext cx="4386182" cy="5081675"/>
            <a:chOff x="0" y="0"/>
            <a:chExt cx="1155208" cy="1338383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26AA0ED-AD5B-CF62-34A2-C6DC5559D12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360018B7-A553-D4B9-A307-1A78E097B59C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1" name="Picture 3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8E50C322-16B2-94FE-5D86-E5EEC69FFD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3857" b="-211"/>
          <a:stretch/>
        </p:blipFill>
        <p:spPr>
          <a:xfrm>
            <a:off x="13411200" y="5905662"/>
            <a:ext cx="940724" cy="204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D21C26C6-9D5A-2E11-0085-27DC7AB0DAE7}"/>
              </a:ext>
            </a:extLst>
          </p:cNvPr>
          <p:cNvSpPr txBox="1"/>
          <p:nvPr/>
        </p:nvSpPr>
        <p:spPr>
          <a:xfrm>
            <a:off x="13219325" y="353019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Marines’ Attack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748583-16F3-E3FF-87FB-4A9682776C74}"/>
              </a:ext>
            </a:extLst>
          </p:cNvPr>
          <p:cNvSpPr txBox="1"/>
          <p:nvPr/>
        </p:nvSpPr>
        <p:spPr>
          <a:xfrm>
            <a:off x="13450706" y="4146331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Marines will shoot at Pat! He is a strong pirate, but if he is hit, he 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will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lose a good amount of gold!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2CF358-BB6F-71B5-E332-099B29474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4588" y="6265972"/>
            <a:ext cx="1775331" cy="1682705"/>
          </a:xfrm>
          <a:prstGeom prst="rect">
            <a:avLst/>
          </a:prstGeom>
        </p:spPr>
      </p:pic>
      <p:sp>
        <p:nvSpPr>
          <p:cNvPr id="35" name="TextBox 10">
            <a:extLst>
              <a:ext uri="{FF2B5EF4-FFF2-40B4-BE49-F238E27FC236}">
                <a16:creationId xmlns:a16="http://schemas.microsoft.com/office/drawing/2014/main" id="{84D3C9BD-AD3C-4B7F-BCCA-2ACBC3B8D839}"/>
              </a:ext>
            </a:extLst>
          </p:cNvPr>
          <p:cNvSpPr txBox="1"/>
          <p:nvPr/>
        </p:nvSpPr>
        <p:spPr>
          <a:xfrm>
            <a:off x="9294590" y="5746685"/>
            <a:ext cx="979842" cy="1533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577"/>
              </a:lnSpc>
              <a:spcBef>
                <a:spcPct val="0"/>
              </a:spcBef>
            </a:pPr>
            <a:r>
              <a:rPr lang="en-US" sz="80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!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3344CE6-70D6-770D-6BD9-150DEE10B81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4247"/>
          <a:stretch/>
        </p:blipFill>
        <p:spPr>
          <a:xfrm>
            <a:off x="8045972" y="7302386"/>
            <a:ext cx="1819529" cy="793815"/>
          </a:xfrm>
          <a:prstGeom prst="rect">
            <a:avLst/>
          </a:prstGeom>
        </p:spPr>
      </p:pic>
      <p:pic>
        <p:nvPicPr>
          <p:cNvPr id="6150" name="Picture 6" descr="This may contain: a black bomb with a yellow star coming out of it">
            <a:extLst>
              <a:ext uri="{FF2B5EF4-FFF2-40B4-BE49-F238E27FC236}">
                <a16:creationId xmlns:a16="http://schemas.microsoft.com/office/drawing/2014/main" id="{74E10B3E-0C82-204E-DD9A-0839A2078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756" y="6971499"/>
            <a:ext cx="3556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lying Coin PNG Transparent, Flying Gold Coins, Gold, Fly Out, Coin PNG  Image For Free Download">
            <a:extLst>
              <a:ext uri="{FF2B5EF4-FFF2-40B4-BE49-F238E27FC236}">
                <a16:creationId xmlns:a16="http://schemas.microsoft.com/office/drawing/2014/main" id="{39C9A2D0-B713-8C55-D023-125B5498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10" y="6036278"/>
            <a:ext cx="837039" cy="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Flying Coin PNG Transparent, Flying Gold Coins, Gold, Fly Out, Coin PNG  Image For Free Download">
            <a:extLst>
              <a:ext uri="{FF2B5EF4-FFF2-40B4-BE49-F238E27FC236}">
                <a16:creationId xmlns:a16="http://schemas.microsoft.com/office/drawing/2014/main" id="{2575BC17-D1D9-05BF-BC33-3E06F665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27" y="5693039"/>
            <a:ext cx="851318" cy="8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52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3BB6A95-AEB2-55DB-A3B2-D8A9D8492664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36" name="Picture 35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D17A663D-3D7A-4FA0-0CF9-FBB978611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FAA92A-5A5A-4DB5-E413-C31E5003378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5" name="Freeform 5"/>
          <p:cNvSpPr/>
          <p:nvPr/>
        </p:nvSpPr>
        <p:spPr>
          <a:xfrm rot="-1733480">
            <a:off x="286858" y="-1339798"/>
            <a:ext cx="17238541" cy="12223693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6" name="Group 6"/>
          <p:cNvGrpSpPr/>
          <p:nvPr/>
        </p:nvGrpSpPr>
        <p:grpSpPr>
          <a:xfrm>
            <a:off x="1634556" y="37930"/>
            <a:ext cx="3184215" cy="3184215"/>
            <a:chOff x="0" y="0"/>
            <a:chExt cx="4245620" cy="4245620"/>
          </a:xfrm>
        </p:grpSpPr>
        <p:grpSp>
          <p:nvGrpSpPr>
            <p:cNvPr id="7" name="Group 7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37929" y="6099954"/>
            <a:ext cx="4096071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Find Skybound Gold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931185" y="5702633"/>
            <a:ext cx="3184215" cy="3184215"/>
            <a:chOff x="0" y="0"/>
            <a:chExt cx="4245620" cy="4245620"/>
          </a:xfrm>
        </p:grpSpPr>
        <p:grpSp>
          <p:nvGrpSpPr>
            <p:cNvPr id="13" name="Group 13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78952" y="2098455"/>
            <a:ext cx="3184215" cy="3184215"/>
            <a:chOff x="0" y="0"/>
            <a:chExt cx="4245620" cy="4245620"/>
          </a:xfrm>
        </p:grpSpPr>
        <p:grpSp>
          <p:nvGrpSpPr>
            <p:cNvPr id="18" name="Group 18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03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534558" y="4357809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Defy Obstacles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924337" y="4725909"/>
            <a:ext cx="2659161" cy="1113523"/>
          </a:xfrm>
          <a:custGeom>
            <a:avLst/>
            <a:gdLst/>
            <a:ahLst/>
            <a:cxnLst/>
            <a:rect l="l" t="t" r="r" b="b"/>
            <a:pathLst>
              <a:path w="2659161" h="1113523">
                <a:moveTo>
                  <a:pt x="0" y="0"/>
                </a:moveTo>
                <a:lnTo>
                  <a:pt x="2659161" y="0"/>
                </a:lnTo>
                <a:lnTo>
                  <a:pt x="2659161" y="1113524"/>
                </a:lnTo>
                <a:lnTo>
                  <a:pt x="0" y="1113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8" name="Freeform 28"/>
          <p:cNvSpPr/>
          <p:nvPr/>
        </p:nvSpPr>
        <p:spPr>
          <a:xfrm>
            <a:off x="2592205" y="3943543"/>
            <a:ext cx="1573554" cy="1540639"/>
          </a:xfrm>
          <a:custGeom>
            <a:avLst/>
            <a:gdLst/>
            <a:ahLst/>
            <a:cxnLst/>
            <a:rect l="l" t="t" r="r" b="b"/>
            <a:pathLst>
              <a:path w="1573554" h="1540639">
                <a:moveTo>
                  <a:pt x="0" y="0"/>
                </a:moveTo>
                <a:lnTo>
                  <a:pt x="1573555" y="0"/>
                </a:lnTo>
                <a:lnTo>
                  <a:pt x="1573555" y="1540639"/>
                </a:lnTo>
                <a:lnTo>
                  <a:pt x="0" y="154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9" name="TextBox 29"/>
          <p:cNvSpPr txBox="1"/>
          <p:nvPr/>
        </p:nvSpPr>
        <p:spPr>
          <a:xfrm>
            <a:off x="12105288" y="5120035"/>
            <a:ext cx="3977469" cy="154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Have gold to buy Pat’s people freedom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05600" y="1018781"/>
            <a:ext cx="1029951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Game Objectives</a:t>
            </a:r>
          </a:p>
        </p:txBody>
      </p:sp>
      <p:pic>
        <p:nvPicPr>
          <p:cNvPr id="38" name="Picture 37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29E288D4-FA74-6F91-2CE0-68D8C75A0E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8180506" y="4981773"/>
            <a:ext cx="869631" cy="1243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13">
            <a:extLst>
              <a:ext uri="{FF2B5EF4-FFF2-40B4-BE49-F238E27FC236}">
                <a16:creationId xmlns:a16="http://schemas.microsoft.com/office/drawing/2014/main" id="{89B738A1-443F-0B89-1D1B-D209782FCF57}"/>
              </a:ext>
            </a:extLst>
          </p:cNvPr>
          <p:cNvSpPr/>
          <p:nvPr/>
        </p:nvSpPr>
        <p:spPr>
          <a:xfrm>
            <a:off x="7681687" y="5482739"/>
            <a:ext cx="1814294" cy="928688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41CAF-5EE8-E15E-7BCA-679867E7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5F9038F-1671-761D-1CDA-594048A33B5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58D27B6D-81CB-834A-970A-F454AF244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DAAF96-5275-6795-2538-CD9E2504A148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A2A69D6F-7A5C-3123-EE8B-905F36C8720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Win/Loss Conditions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8680D6AE-B8E2-593F-7730-C89264C40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E8BEFE21-8A22-BC63-C6E4-FACD1F02E787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5FAADA2-1A8F-6792-0DB4-DDF6440D8EE1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B3F8AEAA-F12B-3AAF-06FF-95887B8A9924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3C5B0CBB-028A-4C9F-56F5-B40FED96577E}"/>
              </a:ext>
            </a:extLst>
          </p:cNvPr>
          <p:cNvGrpSpPr/>
          <p:nvPr/>
        </p:nvGrpSpPr>
        <p:grpSpPr>
          <a:xfrm>
            <a:off x="6847063" y="3314701"/>
            <a:ext cx="4386182" cy="5081675"/>
            <a:chOff x="0" y="0"/>
            <a:chExt cx="1155208" cy="133838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5CEEBB2-ACB3-74A7-BC2C-6A7CFD131C9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1DA7F32C-9F03-51E5-832F-08B73F1E27D5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CB864291-C4CE-DF0D-616F-D00BD903416D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Win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8C06CB1A-0340-C445-4F3F-03B7CAD59B50}"/>
              </a:ext>
            </a:extLst>
          </p:cNvPr>
          <p:cNvSpPr txBox="1"/>
          <p:nvPr/>
        </p:nvSpPr>
        <p:spPr>
          <a:xfrm>
            <a:off x="1107680" y="4185795"/>
            <a:ext cx="3505200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gets to the top of the island with enough money to save all his people.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CA195715-9313-AF7A-D235-08485D659DB7}"/>
              </a:ext>
            </a:extLst>
          </p:cNvPr>
          <p:cNvSpPr txBox="1"/>
          <p:nvPr/>
        </p:nvSpPr>
        <p:spPr>
          <a:xfrm>
            <a:off x="7051419" y="3561473"/>
            <a:ext cx="397746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Partial 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E36BF-0397-1871-290A-02368F1659AF}"/>
              </a:ext>
            </a:extLst>
          </p:cNvPr>
          <p:cNvSpPr txBox="1"/>
          <p:nvPr/>
        </p:nvSpPr>
        <p:spPr>
          <a:xfrm>
            <a:off x="7282800" y="4177608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gets to the top of the island, but he doesn’t have enough gold to save all his people.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E6C9C815-3E51-262B-A1BF-9E924CAE132D}"/>
              </a:ext>
            </a:extLst>
          </p:cNvPr>
          <p:cNvGrpSpPr/>
          <p:nvPr/>
        </p:nvGrpSpPr>
        <p:grpSpPr>
          <a:xfrm>
            <a:off x="13008325" y="3175014"/>
            <a:ext cx="4386182" cy="5081675"/>
            <a:chOff x="0" y="0"/>
            <a:chExt cx="1155208" cy="1338383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98A0B86-785A-822C-94B2-B9F0E1CB7512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6E6A1712-1033-6628-CD8F-7DD6485630C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11">
            <a:extLst>
              <a:ext uri="{FF2B5EF4-FFF2-40B4-BE49-F238E27FC236}">
                <a16:creationId xmlns:a16="http://schemas.microsoft.com/office/drawing/2014/main" id="{355FB307-C60B-7F91-BFD9-6BF4E681DA77}"/>
              </a:ext>
            </a:extLst>
          </p:cNvPr>
          <p:cNvSpPr txBox="1"/>
          <p:nvPr/>
        </p:nvSpPr>
        <p:spPr>
          <a:xfrm>
            <a:off x="13219325" y="353019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D8299B-556C-DB02-26AF-F5497333F2D6}"/>
              </a:ext>
            </a:extLst>
          </p:cNvPr>
          <p:cNvSpPr txBox="1"/>
          <p:nvPr/>
        </p:nvSpPr>
        <p:spPr>
          <a:xfrm>
            <a:off x="13450706" y="4146331"/>
            <a:ext cx="3505200" cy="202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get’s caught by the water of the sinking island;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fully sinks in a quicksand.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28" name="Picture 27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9150530B-B54F-C873-8E93-290F6B2EB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2105997" y="7062873"/>
            <a:ext cx="730015" cy="1258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67FE22AC-49AF-811E-8764-35EA5934C65F}"/>
              </a:ext>
            </a:extLst>
          </p:cNvPr>
          <p:cNvSpPr/>
          <p:nvPr/>
        </p:nvSpPr>
        <p:spPr>
          <a:xfrm>
            <a:off x="2768312" y="7623304"/>
            <a:ext cx="783559" cy="767169"/>
          </a:xfrm>
          <a:custGeom>
            <a:avLst/>
            <a:gdLst/>
            <a:ahLst/>
            <a:cxnLst/>
            <a:rect l="l" t="t" r="r" b="b"/>
            <a:pathLst>
              <a:path w="1573554" h="1540639">
                <a:moveTo>
                  <a:pt x="0" y="0"/>
                </a:moveTo>
                <a:lnTo>
                  <a:pt x="1573555" y="0"/>
                </a:lnTo>
                <a:lnTo>
                  <a:pt x="1573555" y="1540639"/>
                </a:lnTo>
                <a:lnTo>
                  <a:pt x="0" y="1540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pic>
        <p:nvPicPr>
          <p:cNvPr id="30" name="Picture 29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0F66F449-AC0D-42E2-EE52-FB998A012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8778992" y="7062873"/>
            <a:ext cx="730015" cy="1258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329F6FE3-AFEC-A5BE-81B0-8EE16AE60E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14935200" y="6896100"/>
            <a:ext cx="777170" cy="11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Freeform 13">
            <a:extLst>
              <a:ext uri="{FF2B5EF4-FFF2-40B4-BE49-F238E27FC236}">
                <a16:creationId xmlns:a16="http://schemas.microsoft.com/office/drawing/2014/main" id="{D3A84834-BCD2-DF62-8A84-1BEDE8E14A3B}"/>
              </a:ext>
            </a:extLst>
          </p:cNvPr>
          <p:cNvSpPr/>
          <p:nvPr/>
        </p:nvSpPr>
        <p:spPr>
          <a:xfrm>
            <a:off x="14235612" y="7134065"/>
            <a:ext cx="2059527" cy="1054216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054988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AE5-220C-30DA-736E-E27CBC550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BB541C3-B66F-9F98-6F12-F3FC04323537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E19D601A-63AD-F9AD-B522-F977199B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9841A2-D808-BC88-8C8F-67364BEF9FD9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D576D51-5058-57DF-904A-2FE9F975D6E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Map Design – References/Inspiration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7CFED7DA-79B5-E9EA-0A3B-49C022B2818E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026" name="Picture 2" descr="Lost TV show: What mysteries were never solved? | Medium">
            <a:extLst>
              <a:ext uri="{FF2B5EF4-FFF2-40B4-BE49-F238E27FC236}">
                <a16:creationId xmlns:a16="http://schemas.microsoft.com/office/drawing/2014/main" id="{9180E8CE-05CA-916E-B282-89AF9652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33876"/>
            <a:ext cx="7926577" cy="5282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t (TV Series 2004–2010) - IMDb">
            <a:extLst>
              <a:ext uri="{FF2B5EF4-FFF2-40B4-BE49-F238E27FC236}">
                <a16:creationId xmlns:a16="http://schemas.microsoft.com/office/drawing/2014/main" id="{A9C75A70-24F0-2BDD-8454-BC136BF7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639" y="6322436"/>
            <a:ext cx="2155780" cy="3177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SE Online (@ROSEOnlineMMO) / X">
            <a:extLst>
              <a:ext uri="{FF2B5EF4-FFF2-40B4-BE49-F238E27FC236}">
                <a16:creationId xmlns:a16="http://schemas.microsoft.com/office/drawing/2014/main" id="{E01374D7-D789-279D-3434-1BC2AF8F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981" y="3191444"/>
            <a:ext cx="8428977" cy="47198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SE Online">
            <a:extLst>
              <a:ext uri="{FF2B5EF4-FFF2-40B4-BE49-F238E27FC236}">
                <a16:creationId xmlns:a16="http://schemas.microsoft.com/office/drawing/2014/main" id="{06329C22-11F9-96AA-8744-5C7D38C9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3273" y="6903902"/>
            <a:ext cx="2143125" cy="2143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7969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186C5-5664-42CB-12D9-850070F5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FDD6453-F2E9-4764-B23E-63BEE8D5FBF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9D1094BD-4530-F05B-1403-014D90E70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994FCA-E59C-4E2E-DBE5-99730372D0A0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D2A9961-39FC-71F0-17A6-FE6DE09A82DB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Level Design – The Island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FC199-EDC3-566C-BCF8-5E622AD9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3" y="7693377"/>
            <a:ext cx="6016614" cy="2256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AC9A4-A658-5E00-340F-6EBF998DC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68412"/>
            <a:ext cx="4724400" cy="463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6CA86575-E553-31B3-6710-4B6A095A114E}"/>
              </a:ext>
            </a:extLst>
          </p:cNvPr>
          <p:cNvSpPr txBox="1"/>
          <p:nvPr/>
        </p:nvSpPr>
        <p:spPr>
          <a:xfrm>
            <a:off x="6064804" y="2933700"/>
            <a:ext cx="5885901" cy="2375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An island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will start from the shore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Find the treasure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Be exposed to challenges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Challenges get progressively harder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is led to the top of the mountain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158D7-B146-8915-10E1-F3EC74D9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595" y="5844306"/>
            <a:ext cx="8166405" cy="4386422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5E6719FB-8F80-B31B-6FBF-AC5FE5DEEEEC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446EF9E5-965E-7088-A786-675FEF152425}"/>
              </a:ext>
            </a:extLst>
          </p:cNvPr>
          <p:cNvSpPr/>
          <p:nvPr/>
        </p:nvSpPr>
        <p:spPr>
          <a:xfrm>
            <a:off x="574979" y="4319487"/>
            <a:ext cx="1406222" cy="1570737"/>
          </a:xfrm>
          <a:custGeom>
            <a:avLst/>
            <a:gdLst/>
            <a:ahLst/>
            <a:cxnLst/>
            <a:rect l="l" t="t" r="r" b="b"/>
            <a:pathLst>
              <a:path w="1155208" h="1338384">
                <a:moveTo>
                  <a:pt x="90019" y="0"/>
                </a:moveTo>
                <a:lnTo>
                  <a:pt x="1065190" y="0"/>
                </a:lnTo>
                <a:cubicBezTo>
                  <a:pt x="1089064" y="0"/>
                  <a:pt x="1111961" y="9484"/>
                  <a:pt x="1128843" y="26366"/>
                </a:cubicBezTo>
                <a:cubicBezTo>
                  <a:pt x="1145724" y="43248"/>
                  <a:pt x="1155208" y="66144"/>
                  <a:pt x="1155208" y="90019"/>
                </a:cubicBezTo>
                <a:lnTo>
                  <a:pt x="1155208" y="1248365"/>
                </a:lnTo>
                <a:cubicBezTo>
                  <a:pt x="1155208" y="1272239"/>
                  <a:pt x="1145724" y="1295136"/>
                  <a:pt x="1128843" y="1312018"/>
                </a:cubicBezTo>
                <a:cubicBezTo>
                  <a:pt x="1111961" y="1328899"/>
                  <a:pt x="1089064" y="1338384"/>
                  <a:pt x="1065190" y="1338384"/>
                </a:cubicBezTo>
                <a:lnTo>
                  <a:pt x="90019" y="1338384"/>
                </a:lnTo>
                <a:cubicBezTo>
                  <a:pt x="66144" y="1338384"/>
                  <a:pt x="43248" y="1328899"/>
                  <a:pt x="26366" y="1312018"/>
                </a:cubicBezTo>
                <a:cubicBezTo>
                  <a:pt x="9484" y="1295136"/>
                  <a:pt x="0" y="1272239"/>
                  <a:pt x="0" y="1248365"/>
                </a:cubicBezTo>
                <a:lnTo>
                  <a:pt x="0" y="90019"/>
                </a:lnTo>
                <a:cubicBezTo>
                  <a:pt x="0" y="66144"/>
                  <a:pt x="9484" y="43248"/>
                  <a:pt x="26366" y="26366"/>
                </a:cubicBezTo>
                <a:cubicBezTo>
                  <a:pt x="43248" y="9484"/>
                  <a:pt x="66144" y="0"/>
                  <a:pt x="90019" y="0"/>
                </a:cubicBezTo>
                <a:close/>
              </a:path>
            </a:pathLst>
          </a:custGeom>
          <a:noFill/>
          <a:ln w="57150" cap="rnd">
            <a:solidFill>
              <a:srgbClr val="FF4F63"/>
            </a:solidFill>
            <a:prstDash val="dash"/>
            <a:round/>
          </a:ln>
        </p:spPr>
        <p:txBody>
          <a:bodyPr/>
          <a:lstStyle/>
          <a:p>
            <a:endParaRPr lang="en-IE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989F85E-C8B0-489B-4562-B90E9261607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81201" y="5143500"/>
            <a:ext cx="8140394" cy="2894017"/>
          </a:xfrm>
          <a:prstGeom prst="bentConnector3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57511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F6A93-C2E2-DFA5-1227-910A51C4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5E204DD-63C1-4A6F-57B0-01833E9A0C50}"/>
              </a:ext>
            </a:extLst>
          </p:cNvPr>
          <p:cNvGrpSpPr/>
          <p:nvPr/>
        </p:nvGrpSpPr>
        <p:grpSpPr>
          <a:xfrm>
            <a:off x="0" y="-9525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3987B5B6-E706-7209-C426-54ACF9B0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C7ED978-A321-8517-D666-8B29A7F71F2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37046E64-5919-F3F5-F7E2-1D63CF987EC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Level Design – Pat’s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7DE4D-5D2C-26EA-EBC8-BDEB2B27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05" y="2668412"/>
            <a:ext cx="7620000" cy="7471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7AD9466A-42ED-F8C8-6877-C27F22641E50}"/>
              </a:ext>
            </a:extLst>
          </p:cNvPr>
          <p:cNvSpPr txBox="1"/>
          <p:nvPr/>
        </p:nvSpPr>
        <p:spPr>
          <a:xfrm>
            <a:off x="552331" y="6106991"/>
            <a:ext cx="3127051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“tutorial”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8251BA7-DF52-276E-45D6-1DE5090B46D5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51EF5FE-3DF4-AAF0-CBB2-39AB95220A7A}"/>
              </a:ext>
            </a:extLst>
          </p:cNvPr>
          <p:cNvSpPr/>
          <p:nvPr/>
        </p:nvSpPr>
        <p:spPr>
          <a:xfrm>
            <a:off x="4847771" y="5471886"/>
            <a:ext cx="3862097" cy="2830382"/>
          </a:xfrm>
          <a:custGeom>
            <a:avLst/>
            <a:gdLst>
              <a:gd name="connsiteX0" fmla="*/ 0 w 3862097"/>
              <a:gd name="connsiteY0" fmla="*/ 624114 h 2830382"/>
              <a:gd name="connsiteX1" fmla="*/ 406400 w 3862097"/>
              <a:gd name="connsiteY1" fmla="*/ 1843314 h 2830382"/>
              <a:gd name="connsiteX2" fmla="*/ 2336800 w 3862097"/>
              <a:gd name="connsiteY2" fmla="*/ 2830285 h 2830382"/>
              <a:gd name="connsiteX3" fmla="*/ 2699658 w 3862097"/>
              <a:gd name="connsiteY3" fmla="*/ 1901371 h 2830382"/>
              <a:gd name="connsiteX4" fmla="*/ 3860800 w 3862097"/>
              <a:gd name="connsiteY4" fmla="*/ 1480457 h 2830382"/>
              <a:gd name="connsiteX5" fmla="*/ 2931886 w 3862097"/>
              <a:gd name="connsiteY5" fmla="*/ 0 h 283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2097" h="2830382">
                <a:moveTo>
                  <a:pt x="0" y="624114"/>
                </a:moveTo>
                <a:cubicBezTo>
                  <a:pt x="8466" y="1049866"/>
                  <a:pt x="16933" y="1475619"/>
                  <a:pt x="406400" y="1843314"/>
                </a:cubicBezTo>
                <a:cubicBezTo>
                  <a:pt x="795867" y="2211009"/>
                  <a:pt x="1954591" y="2820609"/>
                  <a:pt x="2336800" y="2830285"/>
                </a:cubicBezTo>
                <a:cubicBezTo>
                  <a:pt x="2719009" y="2839961"/>
                  <a:pt x="2445658" y="2126342"/>
                  <a:pt x="2699658" y="1901371"/>
                </a:cubicBezTo>
                <a:cubicBezTo>
                  <a:pt x="2953658" y="1676400"/>
                  <a:pt x="3822095" y="1797352"/>
                  <a:pt x="3860800" y="1480457"/>
                </a:cubicBezTo>
                <a:cubicBezTo>
                  <a:pt x="3899505" y="1163562"/>
                  <a:pt x="3060095" y="224971"/>
                  <a:pt x="2931886" y="0"/>
                </a:cubicBezTo>
              </a:path>
            </a:pathLst>
          </a:custGeom>
          <a:noFill/>
          <a:ln w="76200">
            <a:solidFill>
              <a:srgbClr val="FF4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B0BA1753-95A5-D3AE-C8D2-513CB31E8B22}"/>
              </a:ext>
            </a:extLst>
          </p:cNvPr>
          <p:cNvSpPr txBox="1"/>
          <p:nvPr/>
        </p:nvSpPr>
        <p:spPr>
          <a:xfrm>
            <a:off x="1209885" y="7102829"/>
            <a:ext cx="2821746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Moving Platforms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14BC25-2F9A-DE93-6E20-57D031F24382}"/>
              </a:ext>
            </a:extLst>
          </p:cNvPr>
          <p:cNvCxnSpPr>
            <a:cxnSpLocks/>
          </p:cNvCxnSpPr>
          <p:nvPr/>
        </p:nvCxnSpPr>
        <p:spPr>
          <a:xfrm>
            <a:off x="3352800" y="6255846"/>
            <a:ext cx="1371600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DADA67-2743-EA69-C3A8-691C5E98942A}"/>
              </a:ext>
            </a:extLst>
          </p:cNvPr>
          <p:cNvCxnSpPr>
            <a:cxnSpLocks/>
          </p:cNvCxnSpPr>
          <p:nvPr/>
        </p:nvCxnSpPr>
        <p:spPr>
          <a:xfrm flipV="1">
            <a:off x="3550205" y="6887077"/>
            <a:ext cx="1297566" cy="364607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0292F2FF-D445-2284-60A0-CAFA2798A2D3}"/>
              </a:ext>
            </a:extLst>
          </p:cNvPr>
          <p:cNvSpPr txBox="1"/>
          <p:nvPr/>
        </p:nvSpPr>
        <p:spPr>
          <a:xfrm>
            <a:off x="470150" y="8148826"/>
            <a:ext cx="3550205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Heavy Marine’s attack </a:t>
            </a:r>
          </a:p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</a:t>
            </a: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rom ships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F27C8D-6EC2-72AA-11EA-7098525C25EF}"/>
              </a:ext>
            </a:extLst>
          </p:cNvPr>
          <p:cNvCxnSpPr>
            <a:cxnSpLocks/>
          </p:cNvCxnSpPr>
          <p:nvPr/>
        </p:nvCxnSpPr>
        <p:spPr>
          <a:xfrm flipV="1">
            <a:off x="3822635" y="8012968"/>
            <a:ext cx="1935147" cy="446403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58BCB1CA-7498-267E-6668-FE24809F9BDB}"/>
              </a:ext>
            </a:extLst>
          </p:cNvPr>
          <p:cNvSpPr txBox="1"/>
          <p:nvPr/>
        </p:nvSpPr>
        <p:spPr>
          <a:xfrm>
            <a:off x="12060379" y="7406442"/>
            <a:ext cx="3550205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Platforms +  Marines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6D6EFA-D4D4-09E7-8CC5-6ACA876409A2}"/>
              </a:ext>
            </a:extLst>
          </p:cNvPr>
          <p:cNvCxnSpPr>
            <a:cxnSpLocks/>
          </p:cNvCxnSpPr>
          <p:nvPr/>
        </p:nvCxnSpPr>
        <p:spPr>
          <a:xfrm flipH="1">
            <a:off x="7848600" y="7474885"/>
            <a:ext cx="4211779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BAD2D1-BEBE-3841-6D0C-6912866AC114}"/>
              </a:ext>
            </a:extLst>
          </p:cNvPr>
          <p:cNvCxnSpPr>
            <a:cxnSpLocks/>
          </p:cNvCxnSpPr>
          <p:nvPr/>
        </p:nvCxnSpPr>
        <p:spPr>
          <a:xfrm flipH="1">
            <a:off x="8458200" y="6071346"/>
            <a:ext cx="4211779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163C4637-73CD-4339-132A-DF51DB278158}"/>
              </a:ext>
            </a:extLst>
          </p:cNvPr>
          <p:cNvSpPr txBox="1"/>
          <p:nvPr/>
        </p:nvSpPr>
        <p:spPr>
          <a:xfrm>
            <a:off x="12443403" y="5933866"/>
            <a:ext cx="3550205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+ Marines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8A0AF616-F2D4-076B-9298-08D63120B83B}"/>
              </a:ext>
            </a:extLst>
          </p:cNvPr>
          <p:cNvGrpSpPr/>
          <p:nvPr/>
        </p:nvGrpSpPr>
        <p:grpSpPr>
          <a:xfrm>
            <a:off x="7315200" y="5062226"/>
            <a:ext cx="880043" cy="819320"/>
            <a:chOff x="0" y="0"/>
            <a:chExt cx="4245620" cy="4245620"/>
          </a:xfrm>
        </p:grpSpPr>
        <p:grpSp>
          <p:nvGrpSpPr>
            <p:cNvPr id="24" name="Group 7">
              <a:extLst>
                <a:ext uri="{FF2B5EF4-FFF2-40B4-BE49-F238E27FC236}">
                  <a16:creationId xmlns:a16="http://schemas.microsoft.com/office/drawing/2014/main" id="{D19C0BBC-DAEB-2B47-B423-E38F8AF8A2FF}"/>
                </a:ext>
              </a:extLst>
            </p:cNvPr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AAD7D551-435F-C36A-C35B-B11A67AAC9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28" name="TextBox 9">
                <a:extLst>
                  <a:ext uri="{FF2B5EF4-FFF2-40B4-BE49-F238E27FC236}">
                    <a16:creationId xmlns:a16="http://schemas.microsoft.com/office/drawing/2014/main" id="{73F10F07-1029-EA22-3A35-CDE340E0FA45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C7B36758-7FF4-F8AB-FE2A-7B67DE57CFF2}"/>
                </a:ext>
              </a:extLst>
            </p:cNvPr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endParaRPr lang="en-US" sz="60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00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83CCE-5869-F4A1-A842-419FF2E66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A1E0C2F-D3E9-EC24-BEBB-A21DBF7A5C68}"/>
              </a:ext>
            </a:extLst>
          </p:cNvPr>
          <p:cNvGrpSpPr/>
          <p:nvPr/>
        </p:nvGrpSpPr>
        <p:grpSpPr>
          <a:xfrm>
            <a:off x="-23813" y="-9525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112E8AF4-3531-9921-50DD-B55D44A72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7F9AD0-3C92-13CD-E633-3D44B392C36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1ED44546-69E2-7F9B-5613-B41F374945D2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Narrative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BE7F61FA-05A2-2666-8171-5B5AF0A96F38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 dirty="0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505AAE2-EF0F-6180-76B9-7A1E6AEC5A2A}"/>
              </a:ext>
            </a:extLst>
          </p:cNvPr>
          <p:cNvGrpSpPr/>
          <p:nvPr/>
        </p:nvGrpSpPr>
        <p:grpSpPr>
          <a:xfrm>
            <a:off x="685800" y="3314702"/>
            <a:ext cx="4386182" cy="6248398"/>
            <a:chOff x="0" y="0"/>
            <a:chExt cx="1155208" cy="133838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BACF32A-0CBC-20CC-3ED4-3C0B2E40F73F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07E83478-79DF-9D9F-453A-C24ADB61B58A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3C96D462-2B2E-7764-D498-FD18385F56F0}"/>
              </a:ext>
            </a:extLst>
          </p:cNvPr>
          <p:cNvGrpSpPr/>
          <p:nvPr/>
        </p:nvGrpSpPr>
        <p:grpSpPr>
          <a:xfrm>
            <a:off x="7110692" y="3314703"/>
            <a:ext cx="4386182" cy="6248397"/>
            <a:chOff x="0" y="0"/>
            <a:chExt cx="1155208" cy="1338383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D334603C-C4E0-55C1-6659-E6E492DC4271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A6550912-C37D-8EF3-3F05-68DE1EEA34FA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6">
            <a:extLst>
              <a:ext uri="{FF2B5EF4-FFF2-40B4-BE49-F238E27FC236}">
                <a16:creationId xmlns:a16="http://schemas.microsoft.com/office/drawing/2014/main" id="{01DE9DF1-5B31-5A12-A956-F2C5F9013296}"/>
              </a:ext>
            </a:extLst>
          </p:cNvPr>
          <p:cNvGrpSpPr/>
          <p:nvPr/>
        </p:nvGrpSpPr>
        <p:grpSpPr>
          <a:xfrm>
            <a:off x="12725400" y="3360041"/>
            <a:ext cx="4386182" cy="6279259"/>
            <a:chOff x="0" y="0"/>
            <a:chExt cx="1155208" cy="1338383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1F403BA-B4AD-7290-2EDB-AAAC28CC4963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F33D800-9672-7391-7B0D-BA72848A921F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5" name="TextBox 11">
            <a:extLst>
              <a:ext uri="{FF2B5EF4-FFF2-40B4-BE49-F238E27FC236}">
                <a16:creationId xmlns:a16="http://schemas.microsoft.com/office/drawing/2014/main" id="{17D98CF6-BFFD-4A49-BCC8-DA35CA922E3F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Cinematic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9CE776D7-EF2D-399F-5ED1-A9BD175B2EA8}"/>
              </a:ext>
            </a:extLst>
          </p:cNvPr>
          <p:cNvSpPr txBox="1"/>
          <p:nvPr/>
        </p:nvSpPr>
        <p:spPr>
          <a:xfrm>
            <a:off x="1107680" y="4185795"/>
            <a:ext cx="3540520" cy="272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Tell the 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player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the character motivation and backstory.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Camera transition from a Magpie 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flying to Pat (3</a:t>
            </a:r>
            <a:r>
              <a:rPr lang="en-US" baseline="300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rd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person)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>
              <a:lnSpc>
                <a:spcPts val="270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18458592-AB4E-5EFB-AB3F-4B53E539BB50}"/>
              </a:ext>
            </a:extLst>
          </p:cNvPr>
          <p:cNvSpPr txBox="1"/>
          <p:nvPr/>
        </p:nvSpPr>
        <p:spPr>
          <a:xfrm>
            <a:off x="7315200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Treasures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EAA1FD2B-E424-F382-C202-1BFBF2D9C33C}"/>
              </a:ext>
            </a:extLst>
          </p:cNvPr>
          <p:cNvSpPr txBox="1"/>
          <p:nvPr/>
        </p:nvSpPr>
        <p:spPr>
          <a:xfrm>
            <a:off x="7532724" y="4185795"/>
            <a:ext cx="3505200" cy="306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Treasures aren’t always worth the risk. It’s up to the player to judge if they will try to jump and lose some coins to get a few more from the chest.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The player can make their own path.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A973129-3437-83C4-3162-EEF820B3CAA8}"/>
              </a:ext>
            </a:extLst>
          </p:cNvPr>
          <p:cNvSpPr txBox="1"/>
          <p:nvPr/>
        </p:nvSpPr>
        <p:spPr>
          <a:xfrm>
            <a:off x="12935069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Path to the top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D632A3EF-0D71-617F-0613-27492725702F}"/>
              </a:ext>
            </a:extLst>
          </p:cNvPr>
          <p:cNvSpPr txBox="1"/>
          <p:nvPr/>
        </p:nvSpPr>
        <p:spPr>
          <a:xfrm>
            <a:off x="13152593" y="4185795"/>
            <a:ext cx="3505200" cy="4452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The game will try to lead the player to the top of the mountain.</a:t>
            </a:r>
            <a:b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By showing treasures along the way, hard challenges in others, visual cues (like a path of trees), we want the player to follow instinctively to the top of the mountain.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1EC9BEB-BA69-15E8-065D-8C2F9B0B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56" y="6853383"/>
            <a:ext cx="3902900" cy="23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013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587B-6E1D-97EC-A01B-1D516015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1339390-0BE2-16F7-4532-5137CF78E70F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7D17026C-D1AA-A118-94F9-8AEFD948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D83B40-3E10-96A2-A5F9-9658B4AB444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F06B634-BDC0-B141-890B-4EFEAF154A2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0490256-98B6-9326-1A71-F1F0DF2EF6B1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4F594616-DE93-4425-2EE2-66CB04E3E6AA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251B0D-828B-15C1-A6C3-53E08D81C55E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1CDDEBEB-C6E1-103B-3CA7-7EF8B33B3F47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E903E51C-B20B-E647-D8D3-B581FD7155AF}"/>
              </a:ext>
            </a:extLst>
          </p:cNvPr>
          <p:cNvGrpSpPr/>
          <p:nvPr/>
        </p:nvGrpSpPr>
        <p:grpSpPr>
          <a:xfrm>
            <a:off x="7110692" y="3314703"/>
            <a:ext cx="4386182" cy="5081675"/>
            <a:chOff x="0" y="0"/>
            <a:chExt cx="1155208" cy="1338383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FE6DB943-A545-2DA4-0835-4160CD188413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E2CC5A4B-B1E8-2231-AEED-2AABF189BAF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C4CD0A9-9861-514C-4C42-DBF70B2F7285}"/>
              </a:ext>
            </a:extLst>
          </p:cNvPr>
          <p:cNvGrpSpPr/>
          <p:nvPr/>
        </p:nvGrpSpPr>
        <p:grpSpPr>
          <a:xfrm>
            <a:off x="12725400" y="3360041"/>
            <a:ext cx="4386182" cy="5081675"/>
            <a:chOff x="0" y="0"/>
            <a:chExt cx="1155208" cy="1338383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36D2967-5049-CCCC-6559-FD7058441B75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78116E89-4D9D-040A-ACEE-D0AC31D37224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6AD834B-E968-5BA3-F5D2-F208FEDFFB07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Music (BGM)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21167A63-FCF2-BC21-BDEC-2F15F72894AA}"/>
              </a:ext>
            </a:extLst>
          </p:cNvPr>
          <p:cNvSpPr txBox="1"/>
          <p:nvPr/>
        </p:nvSpPr>
        <p:spPr>
          <a:xfrm>
            <a:off x="1107680" y="4185795"/>
            <a:ext cx="3540520" cy="202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Adventure, epic, heroic, cinematic sound that makes player challenged but still enthusiastic to reach to the end of the level.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0DD40B69-7D46-8DEC-7ABA-BD8C59B8EC8E}"/>
              </a:ext>
            </a:extLst>
          </p:cNvPr>
          <p:cNvSpPr txBox="1"/>
          <p:nvPr/>
        </p:nvSpPr>
        <p:spPr>
          <a:xfrm>
            <a:off x="7315200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Sound Effects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D9BCE54-C6CE-7BCD-3B85-8989EF07EDED}"/>
              </a:ext>
            </a:extLst>
          </p:cNvPr>
          <p:cNvSpPr txBox="1"/>
          <p:nvPr/>
        </p:nvSpPr>
        <p:spPr>
          <a:xfrm>
            <a:off x="7532724" y="4185795"/>
            <a:ext cx="3505200" cy="306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Walking (footsteps)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Coins falling (when </a:t>
            </a:r>
            <a:b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or being hit)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Cannon firing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Sea shore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Opening Chest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Picking Coins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92E71F5-924D-D5D3-67D9-E9B3BCEEE1E0}"/>
              </a:ext>
            </a:extLst>
          </p:cNvPr>
          <p:cNvSpPr txBox="1"/>
          <p:nvPr/>
        </p:nvSpPr>
        <p:spPr>
          <a:xfrm>
            <a:off x="12935069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Voice Over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47CB3DBD-D0B9-1F33-C7BC-D7C5E68E9500}"/>
              </a:ext>
            </a:extLst>
          </p:cNvPr>
          <p:cNvSpPr txBox="1"/>
          <p:nvPr/>
        </p:nvSpPr>
        <p:spPr>
          <a:xfrm>
            <a:off x="13152593" y="4185795"/>
            <a:ext cx="3505200" cy="272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Backstory to be voiced over and used in cinematic intro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the Mag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“Nice”/”wow”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“Ouch”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166141617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76F3-EDA8-1830-50A3-FD1C2638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723DBDF-5840-666B-7167-12371200D30B}"/>
              </a:ext>
            </a:extLst>
          </p:cNvPr>
          <p:cNvGrpSpPr/>
          <p:nvPr/>
        </p:nvGrpSpPr>
        <p:grpSpPr>
          <a:xfrm>
            <a:off x="22412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300051F8-1BDD-68A6-B5BB-848822D90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B31752-76EA-26C9-61CF-63D9069192DF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E6EE2519-5A08-F05E-B750-0FBE1FF0C3BB}"/>
              </a:ext>
            </a:extLst>
          </p:cNvPr>
          <p:cNvSpPr txBox="1"/>
          <p:nvPr/>
        </p:nvSpPr>
        <p:spPr>
          <a:xfrm>
            <a:off x="1094980" y="1239973"/>
            <a:ext cx="162024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– BGM Reference/Inspiration 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605C14D-DB27-D02F-FBB5-DF24AADD969B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9" name="Online Media 18" title="Drums of liberation">
            <a:hlinkClick r:id="" action="ppaction://media"/>
            <a:extLst>
              <a:ext uri="{FF2B5EF4-FFF2-40B4-BE49-F238E27FC236}">
                <a16:creationId xmlns:a16="http://schemas.microsoft.com/office/drawing/2014/main" id="{A84FB120-BBFC-CF0C-EDE1-291B17CD34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5800" y="4305300"/>
            <a:ext cx="7016669" cy="5262502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332D1476-A293-8C65-69D5-99EAE8842293}"/>
              </a:ext>
            </a:extLst>
          </p:cNvPr>
          <p:cNvSpPr txBox="1"/>
          <p:nvPr/>
        </p:nvSpPr>
        <p:spPr>
          <a:xfrm>
            <a:off x="104896" y="3036794"/>
            <a:ext cx="8106758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Drums of Liberation 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(Anime: One Piece)</a:t>
            </a:r>
          </a:p>
        </p:txBody>
      </p:sp>
      <p:pic>
        <p:nvPicPr>
          <p:cNvPr id="21" name="Online Media 20" title="Ji Yeon">
            <a:hlinkClick r:id="" action="ppaction://media"/>
            <a:extLst>
              <a:ext uri="{FF2B5EF4-FFF2-40B4-BE49-F238E27FC236}">
                <a16:creationId xmlns:a16="http://schemas.microsoft.com/office/drawing/2014/main" id="{65D2216A-341D-35AC-F5F7-16CC95E93FC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9982200" y="4305300"/>
            <a:ext cx="7016669" cy="5262502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369ACBA3-740D-4DC0-6666-675E6F29666A}"/>
              </a:ext>
            </a:extLst>
          </p:cNvPr>
          <p:cNvSpPr txBox="1"/>
          <p:nvPr/>
        </p:nvSpPr>
        <p:spPr>
          <a:xfrm>
            <a:off x="9982200" y="3043517"/>
            <a:ext cx="7016669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Ji Yeon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(Michael Giacchino – Lost Soundtrack)</a:t>
            </a:r>
          </a:p>
        </p:txBody>
      </p:sp>
    </p:spTree>
    <p:extLst>
      <p:ext uri="{BB962C8B-B14F-4D97-AF65-F5344CB8AC3E}">
        <p14:creationId xmlns:p14="http://schemas.microsoft.com/office/powerpoint/2010/main" val="4214069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EBC20-780C-0726-49AE-DB38276DF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E8BA5F-3243-D4A5-F7CC-263A4CA33A92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9" name="Picture 8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884E796-C042-53DD-90F9-6EFA0508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7EC3F4-4BD1-CF69-08B9-2580CFA37CBC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6F20C5C-955D-BE4B-DC04-4148F8D6332F}"/>
              </a:ext>
            </a:extLst>
          </p:cNvPr>
          <p:cNvGrpSpPr/>
          <p:nvPr/>
        </p:nvGrpSpPr>
        <p:grpSpPr>
          <a:xfrm>
            <a:off x="15468600" y="-1159718"/>
            <a:ext cx="3682955" cy="3682955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A08D3E7-655E-9397-3958-655D56B893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  <p:txBody>
            <a:bodyPr/>
            <a:lstStyle/>
            <a:p>
              <a:endParaRPr lang="en-IE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BDDE68C-4A6E-AF97-841C-03146ECEC99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0040F28-88F1-C69C-DAAB-1C14D6CD8A7B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Backstory – The Skybound Gold</a:t>
            </a:r>
            <a:endParaRPr lang="en-US" sz="9600" dirty="0">
              <a:solidFill>
                <a:srgbClr val="1A347B"/>
              </a:solidFill>
              <a:latin typeface="Waterlily"/>
              <a:ea typeface="Waterlily"/>
              <a:cs typeface="Waterlily"/>
              <a:sym typeface="Waterlily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127D938-B4DC-F6BC-9FBB-A9019F7BBEBF}"/>
              </a:ext>
            </a:extLst>
          </p:cNvPr>
          <p:cNvSpPr txBox="1"/>
          <p:nvPr/>
        </p:nvSpPr>
        <p:spPr>
          <a:xfrm>
            <a:off x="1094980" y="3130460"/>
            <a:ext cx="16573500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GB" sz="24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the Mag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. A lone pirate who pursued the legend of the </a:t>
            </a:r>
            <a:r>
              <a:rPr lang="en-GB" sz="2400" dirty="0">
                <a:solidFill>
                  <a:srgbClr val="FF0000"/>
                </a:solidFill>
                <a:latin typeface="Hagrid Text"/>
                <a:ea typeface="Hagrid Text"/>
                <a:cs typeface="Hagrid Text"/>
                <a:sym typeface="Hagrid Text"/>
              </a:rPr>
              <a:t>Skybound Gold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. A treasure cursed by greed, said to be impossible to hold onto. "Whoever lays claim to it shall never rise without losing what they gained."  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But Pat wasn’t driven by wealth. He wanted freedom for his people, who were enslaved by the Marines and their abusive militia. With only his battered ship and a Jolly Roger featuring a Magpie, Pat vowed to gather enough treasure to buy his hometown’s sovereignty and break free from the Marines' grip.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Against all odds, Pat found the </a:t>
            </a:r>
            <a:r>
              <a:rPr lang="en-GB" sz="2400" dirty="0">
                <a:solidFill>
                  <a:srgbClr val="FF0000"/>
                </a:solidFill>
                <a:latin typeface="Hagrid Text"/>
                <a:ea typeface="Hagrid Text"/>
                <a:cs typeface="Hagrid Text"/>
                <a:sym typeface="Hagrid Text"/>
              </a:rPr>
              <a:t>Skybound Gold 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on an unmarked island. But as soon as he touched the treasure, the curse activated, scattering his gold every time he jumped. Worse, the Marines, have tracked him down.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With the curse dragging him down and enemies closing in, Pat must escape the island and secure enough gold to fulfil his dream of buying his people freedom.</a:t>
            </a:r>
            <a:endParaRPr lang="en-US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3224053702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0A69E-0030-1716-24AF-05615359F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90A8E15-25FB-C869-B10A-0C2C0C6E084E}"/>
              </a:ext>
            </a:extLst>
          </p:cNvPr>
          <p:cNvGrpSpPr/>
          <p:nvPr/>
        </p:nvGrpSpPr>
        <p:grpSpPr>
          <a:xfrm>
            <a:off x="22412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407247B-F56B-F0E7-C598-0EB6A42C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F18A81-4D6C-D854-2788-744A4842E24A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C7CCCC6-96DC-C8B3-0AC0-FCA378F1157A}"/>
              </a:ext>
            </a:extLst>
          </p:cNvPr>
          <p:cNvSpPr txBox="1"/>
          <p:nvPr/>
        </p:nvSpPr>
        <p:spPr>
          <a:xfrm>
            <a:off x="1094980" y="1239973"/>
            <a:ext cx="162024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– BGM Chosen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8B2A5799-6157-4719-FCB2-E4BCB8326A95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B14427C-0E08-3F32-444C-0FA255311222}"/>
              </a:ext>
            </a:extLst>
          </p:cNvPr>
          <p:cNvSpPr txBox="1"/>
          <p:nvPr/>
        </p:nvSpPr>
        <p:spPr>
          <a:xfrm>
            <a:off x="1510053" y="2862917"/>
            <a:ext cx="15883018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Birth of a Hero - Bensound.com | Artist: Benjamin Tissot</a:t>
            </a:r>
          </a:p>
        </p:txBody>
      </p:sp>
      <p:pic>
        <p:nvPicPr>
          <p:cNvPr id="2" name="Online Media 1" title="Bensound - Birth Of A Hero - Epic Trailer Royalty Free Music">
            <a:hlinkClick r:id="" action="ppaction://media"/>
            <a:extLst>
              <a:ext uri="{FF2B5EF4-FFF2-40B4-BE49-F238E27FC236}">
                <a16:creationId xmlns:a16="http://schemas.microsoft.com/office/drawing/2014/main" id="{5C09D37C-7A39-C32F-4B9F-1EA662C18F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29094" y="3763477"/>
            <a:ext cx="10444936" cy="59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D962-5A4C-088C-DCD4-701DB86DB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0CAC001-3375-81B6-F973-654A44DE2C5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180894E3-FADE-0667-1589-8A8072BAC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626E0A-73D7-B330-7362-432F930F674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47C883C-A8DF-A432-A349-1C0E01873340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Development Tracking &amp; Source Control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EEBD3A33-A4A9-FAFA-3FC4-66964D2BD0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1D69C2E-EE19-5650-67FA-ABB5DFAC9943}"/>
              </a:ext>
            </a:extLst>
          </p:cNvPr>
          <p:cNvSpPr txBox="1"/>
          <p:nvPr/>
        </p:nvSpPr>
        <p:spPr>
          <a:xfrm>
            <a:off x="1094980" y="3386837"/>
            <a:ext cx="5885901" cy="3413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GitHub Repository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4"/>
              </a:rPr>
              <a:t>Kanban Board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(GitHub Project)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 task at a time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4 columns: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Beta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Alpha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In Progress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Done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71F3B-FC57-758A-D30F-0186E870B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930" y="4978400"/>
            <a:ext cx="7580155" cy="5044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7EA15-4318-7D8E-7FD0-DF220BA3D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967" y="3222881"/>
            <a:ext cx="9146952" cy="5599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72500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15936-159B-B41B-4E58-AB8166E3A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DBC920A-92BA-7959-0D3A-3EB4FA80A4EA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6E46BFD-17D3-CB23-2C5B-1121FFEA3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C14752-3015-C202-30B6-DE4662022F8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6773B406-AB58-C8E2-2173-DF34834B470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Greybox</a:t>
            </a: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Gameplay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1338FEA5-AF49-0D36-2E4B-913276522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" name="Online Media 1" title="Concept Game - Skybound Gold  - Gameplay">
            <a:hlinkClick r:id="" action="ppaction://media"/>
            <a:extLst>
              <a:ext uri="{FF2B5EF4-FFF2-40B4-BE49-F238E27FC236}">
                <a16:creationId xmlns:a16="http://schemas.microsoft.com/office/drawing/2014/main" id="{2790CB6F-F307-0608-B682-8717CC1E3F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25072" y="2810710"/>
            <a:ext cx="1254265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730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3C46-7CA1-684C-14F3-CC2FDACA7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4BEE7AF-A45A-2F77-575A-531051F80437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45AE5C51-6852-FFF4-B11D-26732EE1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67A947-BB4D-85F4-6A8F-A0DF548DD7B7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B87F48C-C2DE-C700-5A04-6769CE6B55FF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Concept/</a:t>
            </a:r>
            <a:r>
              <a:rPr lang="en-US" sz="72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Greybox</a:t>
            </a: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Feedback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1EF581F2-C083-19E4-327F-A3868485DC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9819F82-22F1-630B-4946-9911EAF0B18F}"/>
              </a:ext>
            </a:extLst>
          </p:cNvPr>
          <p:cNvSpPr txBox="1"/>
          <p:nvPr/>
        </p:nvSpPr>
        <p:spPr>
          <a:xfrm>
            <a:off x="964438" y="3108655"/>
            <a:ext cx="5885901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10 questions asked in 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Online Form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7 answers so far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4D83E9-F438-2918-5A42-DA3D08F6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99"/>
          <a:stretch/>
        </p:blipFill>
        <p:spPr>
          <a:xfrm>
            <a:off x="367679" y="4068733"/>
            <a:ext cx="2817922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FB3ABD-A04B-CF44-6A6F-E62156D437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05"/>
          <a:stretch/>
        </p:blipFill>
        <p:spPr>
          <a:xfrm>
            <a:off x="367679" y="6011648"/>
            <a:ext cx="2772965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DD192E-F018-D4B6-5382-4E5B45493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32" y="4068733"/>
            <a:ext cx="2817922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8F63E2-A44B-F3B5-93E8-EE57032B3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816" y="6029025"/>
            <a:ext cx="2826646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784103-B044-575C-EA52-E727A169B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10" y="8063512"/>
            <a:ext cx="5724752" cy="1936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DC54F2FB-DA1F-8C03-1D84-C2D52DA6824D}"/>
              </a:ext>
            </a:extLst>
          </p:cNvPr>
          <p:cNvGrpSpPr/>
          <p:nvPr/>
        </p:nvGrpSpPr>
        <p:grpSpPr>
          <a:xfrm>
            <a:off x="6707779" y="6155270"/>
            <a:ext cx="8068801" cy="1448002"/>
            <a:chOff x="6819279" y="6196479"/>
            <a:chExt cx="8068801" cy="14480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3DA149-E3AB-8288-341A-9B60BEDF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9279" y="6196479"/>
              <a:ext cx="8068801" cy="14480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A45E41-0C56-5AF2-B8F0-CACA3143CB5E}"/>
                    </a:ext>
                  </a:extLst>
                </p14:cNvPr>
                <p14:cNvContentPartPr/>
                <p14:nvPr/>
              </p14:nvContentPartPr>
              <p14:xfrm>
                <a:off x="11120310" y="6857880"/>
                <a:ext cx="1757520" cy="42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A45E41-0C56-5AF2-B8F0-CACA3143CB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66670" y="6749880"/>
                  <a:ext cx="1865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145E791-9019-1009-10FA-99D2B065E8A3}"/>
                    </a:ext>
                  </a:extLst>
                </p14:cNvPr>
                <p14:cNvContentPartPr/>
                <p14:nvPr/>
              </p14:nvContentPartPr>
              <p14:xfrm>
                <a:off x="7371990" y="7038240"/>
                <a:ext cx="1408680" cy="38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145E791-9019-1009-10FA-99D2B065E8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18350" y="6930600"/>
                  <a:ext cx="1516320" cy="25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D9D1B965-79C8-63FD-D158-90F1DE824A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768" y="5498878"/>
            <a:ext cx="3197686" cy="223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2BF4E33-A62B-4034-5F4C-C9A36579F54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3460"/>
          <a:stretch/>
        </p:blipFill>
        <p:spPr>
          <a:xfrm>
            <a:off x="12739175" y="2946375"/>
            <a:ext cx="4813131" cy="2273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E8A60C3-CB9F-93A1-A5FA-A0E28256F39B}"/>
                  </a:ext>
                </a:extLst>
              </p14:cNvPr>
              <p14:cNvContentPartPr/>
              <p14:nvPr/>
            </p14:nvContentPartPr>
            <p14:xfrm>
              <a:off x="15668550" y="6267480"/>
              <a:ext cx="1075320" cy="1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E8A60C3-CB9F-93A1-A5FA-A0E28256F3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14910" y="6159480"/>
                <a:ext cx="1182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A78D87-4BC5-470A-BE2E-92737324D199}"/>
                  </a:ext>
                </a:extLst>
              </p14:cNvPr>
              <p14:cNvContentPartPr/>
              <p14:nvPr/>
            </p14:nvContentPartPr>
            <p14:xfrm>
              <a:off x="16725510" y="6057600"/>
              <a:ext cx="475560" cy="10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A78D87-4BC5-470A-BE2E-92737324D1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671870" y="5949600"/>
                <a:ext cx="583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89D2767-1ADF-E55C-A34C-B12E87605C50}"/>
                  </a:ext>
                </a:extLst>
              </p14:cNvPr>
              <p14:cNvContentPartPr/>
              <p14:nvPr/>
            </p14:nvContentPartPr>
            <p14:xfrm>
              <a:off x="17468550" y="6743400"/>
              <a:ext cx="675360" cy="29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89D2767-1ADF-E55C-A34C-B12E87605C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14910" y="6635400"/>
                <a:ext cx="78300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C4A212E9-534D-41DC-1FE5-E54E096B9514}"/>
              </a:ext>
            </a:extLst>
          </p:cNvPr>
          <p:cNvGrpSpPr/>
          <p:nvPr/>
        </p:nvGrpSpPr>
        <p:grpSpPr>
          <a:xfrm>
            <a:off x="6766335" y="7835912"/>
            <a:ext cx="10555173" cy="2286319"/>
            <a:chOff x="7548554" y="7839336"/>
            <a:chExt cx="10555173" cy="228631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A392A5-81B7-BEC5-A668-D2478795A028}"/>
                </a:ext>
              </a:extLst>
            </p:cNvPr>
            <p:cNvGrpSpPr/>
            <p:nvPr/>
          </p:nvGrpSpPr>
          <p:grpSpPr>
            <a:xfrm>
              <a:off x="7548554" y="7839336"/>
              <a:ext cx="10555173" cy="2286319"/>
              <a:chOff x="6980881" y="7236999"/>
              <a:chExt cx="10555173" cy="228631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23A0915-91DD-3EDF-DF56-276A7A862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80881" y="7236999"/>
                <a:ext cx="10555173" cy="228631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0D85FCF-BE9A-968C-8890-D816836E99D8}"/>
                      </a:ext>
                    </a:extLst>
                  </p14:cNvPr>
                  <p14:cNvContentPartPr/>
                  <p14:nvPr/>
                </p14:nvContentPartPr>
                <p14:xfrm>
                  <a:off x="8495910" y="7972440"/>
                  <a:ext cx="3514320" cy="108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0D85FCF-BE9A-968C-8890-D816836E99D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42270" y="7864440"/>
                    <a:ext cx="362196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F791B3-5842-B8C1-E0DE-98499905D6B0}"/>
                    </a:ext>
                  </a:extLst>
                </p14:cNvPr>
                <p14:cNvContentPartPr/>
                <p14:nvPr/>
              </p14:nvContentPartPr>
              <p14:xfrm>
                <a:off x="15306390" y="8181960"/>
                <a:ext cx="2742480" cy="38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F791B3-5842-B8C1-E0DE-98499905D6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52750" y="8073960"/>
                  <a:ext cx="2850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F8FA91-4122-FC47-AC48-29056559465D}"/>
                    </a:ext>
                  </a:extLst>
                </p14:cNvPr>
                <p14:cNvContentPartPr/>
                <p14:nvPr/>
              </p14:nvContentPartPr>
              <p14:xfrm>
                <a:off x="7610310" y="8353320"/>
                <a:ext cx="723240" cy="21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F8FA91-4122-FC47-AC48-2905655946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56670" y="8245320"/>
                  <a:ext cx="83088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ACD0C9C-4503-A131-CE73-EF1493BDEA24}"/>
              </a:ext>
            </a:extLst>
          </p:cNvPr>
          <p:cNvGrpSpPr/>
          <p:nvPr/>
        </p:nvGrpSpPr>
        <p:grpSpPr>
          <a:xfrm>
            <a:off x="6707779" y="3564412"/>
            <a:ext cx="5762717" cy="2314898"/>
            <a:chOff x="6495750" y="2862821"/>
            <a:chExt cx="5762717" cy="231489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60A5BB-0E8E-74F1-B47A-D1DA0F697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533143" y="2862821"/>
              <a:ext cx="5725324" cy="23148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859D5B-78C0-F9D5-FA7A-DAB57108DBC2}"/>
                    </a:ext>
                  </a:extLst>
                </p14:cNvPr>
                <p14:cNvContentPartPr/>
                <p14:nvPr/>
              </p14:nvContentPartPr>
              <p14:xfrm>
                <a:off x="7810110" y="3552720"/>
                <a:ext cx="4232160" cy="88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859D5B-78C0-F9D5-FA7A-DAB57108D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6470" y="3444720"/>
                  <a:ext cx="4339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DA0B2B-D082-32BD-8233-C83A1095826F}"/>
                    </a:ext>
                  </a:extLst>
                </p14:cNvPr>
                <p14:cNvContentPartPr/>
                <p14:nvPr/>
              </p14:nvContentPartPr>
              <p14:xfrm>
                <a:off x="6495750" y="3733440"/>
                <a:ext cx="532800" cy="10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DA0B2B-D082-32BD-8233-C83A109582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2110" y="3625440"/>
                  <a:ext cx="640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5905F18-A644-8781-275D-83D2FFE6468A}"/>
                    </a:ext>
                  </a:extLst>
                </p14:cNvPr>
                <p14:cNvContentPartPr/>
                <p14:nvPr/>
              </p14:nvContentPartPr>
              <p14:xfrm>
                <a:off x="8972190" y="3181200"/>
                <a:ext cx="3209400" cy="59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5905F18-A644-8781-275D-83D2FFE646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18550" y="3073200"/>
                  <a:ext cx="3317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7FA75B-D5E5-B91D-9547-A737434B3CCE}"/>
                    </a:ext>
                  </a:extLst>
                </p14:cNvPr>
                <p14:cNvContentPartPr/>
                <p14:nvPr/>
              </p14:nvContentPartPr>
              <p14:xfrm>
                <a:off x="6562350" y="3371640"/>
                <a:ext cx="151920" cy="19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7FA75B-D5E5-B91D-9547-A737434B3C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08710" y="3263640"/>
                  <a:ext cx="25956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9623713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B050-D9DF-6D82-42F6-DDE6A4E5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A07BADA-25F3-9EE1-1C07-DBF2F49F32FE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1C919CD1-2858-AB87-6F25-76AACE2DA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96C665B-A053-BF6D-10BC-57FAA79B972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1D51BD8-6ECB-4FA3-2ABD-0435C654A9C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Concept/</a:t>
            </a:r>
            <a:r>
              <a:rPr lang="en-US" sz="72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Greybox</a:t>
            </a: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Feedback from Lectures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5175D9F0-75A8-E6EB-237D-C3AC1B2FD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8942C-0005-1E76-9D04-247EA579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7" y="3108655"/>
            <a:ext cx="7192379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6622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D5F73-DD73-88E6-CBDC-196EAB2FF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1054720-DEE3-07CB-A4F5-3F10486840F3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A5061E2D-81CA-58EC-BBCC-5BD9B1966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703B25-C649-CBCA-D386-24D3B6E7F99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B2A98B60-F73C-EAB8-7B0C-BFF5AF0C2CD4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Improvements done in Alpha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82CF02A5-C4B1-1E79-444E-DDF64504B0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7B781-2A53-82C8-CBF6-F8922CA0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7" y="3108655"/>
            <a:ext cx="7192379" cy="6516009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5E7E7986-9C89-B5FA-70A5-A6361ABAAF33}"/>
              </a:ext>
            </a:extLst>
          </p:cNvPr>
          <p:cNvSpPr txBox="1"/>
          <p:nvPr/>
        </p:nvSpPr>
        <p:spPr>
          <a:xfrm>
            <a:off x="9115450" y="4973920"/>
            <a:ext cx="5486400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Cinematic implemented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Gold + Villagers Saved showed in HUD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35B6AC85-7145-D241-4443-7D0BF57B3C0A}"/>
              </a:ext>
            </a:extLst>
          </p:cNvPr>
          <p:cNvSpPr txBox="1"/>
          <p:nvPr/>
        </p:nvSpPr>
        <p:spPr>
          <a:xfrm>
            <a:off x="9091684" y="6043952"/>
            <a:ext cx="8358116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Island references included in the doc. 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C95EB31D-13C7-D8CA-EB1A-C0B1619B9D2B}"/>
              </a:ext>
            </a:extLst>
          </p:cNvPr>
          <p:cNvSpPr txBox="1"/>
          <p:nvPr/>
        </p:nvSpPr>
        <p:spPr>
          <a:xfrm>
            <a:off x="9091684" y="6734302"/>
            <a:ext cx="7339210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Cinematic added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Page in this Design Doc explaining narrative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3CFCB688-1B61-787A-406C-D61D980B367E}"/>
              </a:ext>
            </a:extLst>
          </p:cNvPr>
          <p:cNvSpPr txBox="1"/>
          <p:nvPr/>
        </p:nvSpPr>
        <p:spPr>
          <a:xfrm>
            <a:off x="9091684" y="7462703"/>
            <a:ext cx="7339210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Page ad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ded to doc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Many audios already implemented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5BA92AEF-6BA3-05D3-9956-69352FE00602}"/>
              </a:ext>
            </a:extLst>
          </p:cNvPr>
          <p:cNvSpPr txBox="1"/>
          <p:nvPr/>
        </p:nvSpPr>
        <p:spPr>
          <a:xfrm>
            <a:off x="9091684" y="9047027"/>
            <a:ext cx="7339210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New questionnaire for Alpha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49E5-8E60-3960-E708-05FF09E230BB}"/>
              </a:ext>
            </a:extLst>
          </p:cNvPr>
          <p:cNvCxnSpPr>
            <a:cxnSpLocks/>
          </p:cNvCxnSpPr>
          <p:nvPr/>
        </p:nvCxnSpPr>
        <p:spPr>
          <a:xfrm>
            <a:off x="8009732" y="5295899"/>
            <a:ext cx="1019155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365B25-5F54-4B07-AEB7-E35FC942A56C}"/>
              </a:ext>
            </a:extLst>
          </p:cNvPr>
          <p:cNvCxnSpPr>
            <a:cxnSpLocks/>
          </p:cNvCxnSpPr>
          <p:nvPr/>
        </p:nvCxnSpPr>
        <p:spPr>
          <a:xfrm>
            <a:off x="7962087" y="6311710"/>
            <a:ext cx="1066800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B138F9-FA9B-A249-FBB2-E830BDDD4067}"/>
              </a:ext>
            </a:extLst>
          </p:cNvPr>
          <p:cNvCxnSpPr>
            <a:cxnSpLocks/>
          </p:cNvCxnSpPr>
          <p:nvPr/>
        </p:nvCxnSpPr>
        <p:spPr>
          <a:xfrm>
            <a:off x="7924556" y="7124700"/>
            <a:ext cx="1067044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658231-758D-4631-55D4-288F43508379}"/>
              </a:ext>
            </a:extLst>
          </p:cNvPr>
          <p:cNvCxnSpPr>
            <a:cxnSpLocks/>
          </p:cNvCxnSpPr>
          <p:nvPr/>
        </p:nvCxnSpPr>
        <p:spPr>
          <a:xfrm>
            <a:off x="7900790" y="7810500"/>
            <a:ext cx="1090810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FE07EB-1A77-12C4-D600-3CB28815A5E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962087" y="9047027"/>
            <a:ext cx="1129597" cy="148855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873BC8-CE63-A770-E80F-A00D5EFD9627}"/>
              </a:ext>
            </a:extLst>
          </p:cNvPr>
          <p:cNvCxnSpPr>
            <a:cxnSpLocks/>
          </p:cNvCxnSpPr>
          <p:nvPr/>
        </p:nvCxnSpPr>
        <p:spPr>
          <a:xfrm flipV="1">
            <a:off x="7962087" y="9417283"/>
            <a:ext cx="1129597" cy="60284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0969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FFA9E-BBFB-A366-C017-36520D13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2368808-00B6-9B78-0A46-D003C3CDE622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44D0D642-E7B3-014B-9347-AD74BB9C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F3A75A-2DCD-BD88-391F-174DE36638D1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D1A95749-E795-2CC7-8FB2-5CF11CE52C76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Alpha main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235D9-D825-9F4D-E507-66CE81B3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668412"/>
            <a:ext cx="11584080" cy="7405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7423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625D-4981-9EE6-85B2-E7EA9E68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D5158CC-07FC-468E-A63E-4661536E2D62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54166DD-4A61-9FCC-DDCC-153B58F5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670CF78-DD55-9074-6F35-C6ABF1362CF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6E5F9CB0-5FEE-5326-ADC2-046C51D2559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Alpha Gameplay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4D68F583-37FA-2745-BFB5-90F2B2E6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3" name="Online Media 2" title="ObstacleCourse - Pat The Mag and the Skybound curse  - Alpha Gameplay">
            <a:hlinkClick r:id="" action="ppaction://media"/>
            <a:extLst>
              <a:ext uri="{FF2B5EF4-FFF2-40B4-BE49-F238E27FC236}">
                <a16:creationId xmlns:a16="http://schemas.microsoft.com/office/drawing/2014/main" id="{036E45C2-9C81-9F1A-81FE-FFF11852DC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24200" y="2804541"/>
            <a:ext cx="11811000" cy="6673215"/>
          </a:xfrm>
          <a:prstGeom prst="rect">
            <a:avLst/>
          </a:prstGeom>
        </p:spPr>
      </p:pic>
      <p:sp>
        <p:nvSpPr>
          <p:cNvPr id="4" name="TextBox 23">
            <a:extLst>
              <a:ext uri="{FF2B5EF4-FFF2-40B4-BE49-F238E27FC236}">
                <a16:creationId xmlns:a16="http://schemas.microsoft.com/office/drawing/2014/main" id="{6402F0AD-7BE4-943A-756B-45EA7D0091FC}"/>
              </a:ext>
            </a:extLst>
          </p:cNvPr>
          <p:cNvSpPr txBox="1"/>
          <p:nvPr/>
        </p:nvSpPr>
        <p:spPr>
          <a:xfrm>
            <a:off x="381000" y="9648305"/>
            <a:ext cx="3540520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5"/>
              </a:rPr>
              <a:t>Download Alpha Build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10223885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31F33-0624-7907-CD47-40A5E42E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1E438DB-7438-AA29-529E-2014A8BA54E1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AEB285F9-7674-86F2-593F-7C05BC7EE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44DF2C-72EF-38B9-0750-F740C91DDB4B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B29B4731-3250-DE3A-03C0-BA39D16059D0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Alpha Feedback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C353E5EA-C021-AB8F-9436-C4445575A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97120FD5-CA76-32DE-7AD7-E42046F5C920}"/>
              </a:ext>
            </a:extLst>
          </p:cNvPr>
          <p:cNvSpPr txBox="1"/>
          <p:nvPr/>
        </p:nvSpPr>
        <p:spPr>
          <a:xfrm>
            <a:off x="964438" y="3108655"/>
            <a:ext cx="5885901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10 questions asked in</a:t>
            </a: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Online Form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3 answers so far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4EA1D-D0DB-EADF-0898-4D4ECBA0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886789"/>
            <a:ext cx="6088339" cy="193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775B1-A69D-C57B-F1D7-1BF63409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0" y="6362700"/>
            <a:ext cx="6677532" cy="192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65667-ECAB-908E-13F1-1685EB03D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623" y="2858850"/>
            <a:ext cx="6735200" cy="1790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4F5580-D665-544B-B50E-376EEC2A3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623" y="4783522"/>
            <a:ext cx="6239884" cy="1808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4B4AA2-0B47-6538-1AB4-3C1458A2B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5614" y="6799762"/>
            <a:ext cx="5162551" cy="240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C32D30-AD9A-D4AB-666D-29D7E6E78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623" y="6820418"/>
            <a:ext cx="5576633" cy="204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F8BEC3-093E-7337-08B2-4E72B93163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56834" y="2858850"/>
            <a:ext cx="2391109" cy="1352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184368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991D-DB8F-52C6-F97C-ED07D85A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ilboat in the ocean&#10;&#10;AI-generated content may be incorrect.">
            <a:extLst>
              <a:ext uri="{FF2B5EF4-FFF2-40B4-BE49-F238E27FC236}">
                <a16:creationId xmlns:a16="http://schemas.microsoft.com/office/drawing/2014/main" id="{C3BAF4BC-21E0-7E8E-8BEC-7ED5FF79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335626" cy="104775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D4B2E49-569A-ACB8-7719-6E3AEF777641}"/>
              </a:ext>
            </a:extLst>
          </p:cNvPr>
          <p:cNvGrpSpPr/>
          <p:nvPr/>
        </p:nvGrpSpPr>
        <p:grpSpPr>
          <a:xfrm>
            <a:off x="10941245" y="214100"/>
            <a:ext cx="5529312" cy="5529312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7030BB9-1CED-DD04-0125-FAF1BDF551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B41">
                <a:alpha val="69804"/>
              </a:srgbClr>
            </a:solidFill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467752C-E63A-C7AB-5F18-59DC9E59DD8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CEF7C3C-2977-DA71-11D5-16C95E20FACC}"/>
              </a:ext>
            </a:extLst>
          </p:cNvPr>
          <p:cNvSpPr txBox="1"/>
          <p:nvPr/>
        </p:nvSpPr>
        <p:spPr>
          <a:xfrm>
            <a:off x="8985214" y="858059"/>
            <a:ext cx="9441374" cy="446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The  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Skybound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Gold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31798-AD47-08AF-6A95-F70B6256A614}"/>
              </a:ext>
            </a:extLst>
          </p:cNvPr>
          <p:cNvSpPr/>
          <p:nvPr/>
        </p:nvSpPr>
        <p:spPr>
          <a:xfrm>
            <a:off x="609600" y="6972300"/>
            <a:ext cx="5334000" cy="1570737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B0437882-DCEF-A822-D218-20286F2E697D}"/>
              </a:ext>
            </a:extLst>
          </p:cNvPr>
          <p:cNvSpPr txBox="1"/>
          <p:nvPr/>
        </p:nvSpPr>
        <p:spPr>
          <a:xfrm>
            <a:off x="1083444" y="7206235"/>
            <a:ext cx="5529312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Thank you</a:t>
            </a:r>
          </a:p>
        </p:txBody>
      </p:sp>
      <p:pic>
        <p:nvPicPr>
          <p:cNvPr id="9" name="Picture 8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3C70DBC0-D7EE-F14F-0255-2C964A14F8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759492" y="7098513"/>
            <a:ext cx="764508" cy="1318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81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BF6FDF-93F6-333A-FB45-9FED0ED4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55F1A19-0A9C-E33E-780B-1FD26167A09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AAC46A1-939D-B166-BB26-29CCA8F8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3174D0-702D-CFF9-2207-7BD6FCE7EF17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94A6385-9495-63E7-E1B7-09B1596A57C5}"/>
              </a:ext>
            </a:extLst>
          </p:cNvPr>
          <p:cNvGrpSpPr/>
          <p:nvPr/>
        </p:nvGrpSpPr>
        <p:grpSpPr>
          <a:xfrm>
            <a:off x="354714" y="2908126"/>
            <a:ext cx="17552285" cy="4407212"/>
            <a:chOff x="0" y="0"/>
            <a:chExt cx="7101600" cy="9961858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B0FA8C15-717B-E873-7E96-7B98C9764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29" r="12529"/>
            <a:stretch>
              <a:fillRect/>
            </a:stretch>
          </p:blipFill>
          <p:spPr>
            <a:xfrm>
              <a:off x="0" y="0"/>
              <a:ext cx="7101600" cy="9961858"/>
            </a:xfrm>
            <a:prstGeom prst="rect">
              <a:avLst/>
            </a:prstGeom>
          </p:spPr>
        </p:pic>
      </p:grpSp>
      <p:pic>
        <p:nvPicPr>
          <p:cNvPr id="1026" name="Picture 2" descr="This may contain: an anime character with green hair giving the peace sign">
            <a:extLst>
              <a:ext uri="{FF2B5EF4-FFF2-40B4-BE49-F238E27FC236}">
                <a16:creationId xmlns:a16="http://schemas.microsoft.com/office/drawing/2014/main" id="{42A62847-14AD-5F73-57A0-D431D058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79" y="3123236"/>
            <a:ext cx="2011235" cy="40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y Pin image">
            <a:extLst>
              <a:ext uri="{FF2B5EF4-FFF2-40B4-BE49-F238E27FC236}">
                <a16:creationId xmlns:a16="http://schemas.microsoft.com/office/drawing/2014/main" id="{DFB14D26-5D31-9C2C-CEB0-FE21AA1E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74" y="3163601"/>
            <a:ext cx="2217838" cy="394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cartoon character with blue hair and green eyes">
            <a:extLst>
              <a:ext uri="{FF2B5EF4-FFF2-40B4-BE49-F238E27FC236}">
                <a16:creationId xmlns:a16="http://schemas.microsoft.com/office/drawing/2014/main" id="{351AE403-4BED-7AF5-F544-6A4ED000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68" y="3123236"/>
            <a:ext cx="2266364" cy="40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s contains an image of: ">
            <a:extLst>
              <a:ext uri="{FF2B5EF4-FFF2-40B4-BE49-F238E27FC236}">
                <a16:creationId xmlns:a16="http://schemas.microsoft.com/office/drawing/2014/main" id="{00EDCC33-CC23-CACA-6E5E-2C5D41AD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72" y="3159302"/>
            <a:ext cx="2011236" cy="395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13">
            <a:extLst>
              <a:ext uri="{FF2B5EF4-FFF2-40B4-BE49-F238E27FC236}">
                <a16:creationId xmlns:a16="http://schemas.microsoft.com/office/drawing/2014/main" id="{891B387D-8E09-AF5B-B216-F49C7597CC4E}"/>
              </a:ext>
            </a:extLst>
          </p:cNvPr>
          <p:cNvGrpSpPr/>
          <p:nvPr/>
        </p:nvGrpSpPr>
        <p:grpSpPr>
          <a:xfrm>
            <a:off x="354714" y="7488564"/>
            <a:ext cx="17552285" cy="2653612"/>
            <a:chOff x="0" y="0"/>
            <a:chExt cx="7101600" cy="4825859"/>
          </a:xfrm>
        </p:grpSpPr>
        <p:pic>
          <p:nvPicPr>
            <p:cNvPr id="35" name="Picture 14">
              <a:extLst>
                <a:ext uri="{FF2B5EF4-FFF2-40B4-BE49-F238E27FC236}">
                  <a16:creationId xmlns:a16="http://schemas.microsoft.com/office/drawing/2014/main" id="{2C8DFC70-C6AC-3BE2-9141-FFC47656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79" b="17679"/>
            <a:stretch>
              <a:fillRect/>
            </a:stretch>
          </p:blipFill>
          <p:spPr>
            <a:xfrm>
              <a:off x="0" y="0"/>
              <a:ext cx="7101600" cy="4825859"/>
            </a:xfrm>
            <a:prstGeom prst="rect">
              <a:avLst/>
            </a:prstGeom>
          </p:spPr>
        </p:pic>
      </p:grpSp>
      <p:pic>
        <p:nvPicPr>
          <p:cNvPr id="1038" name="Picture 14" descr="This may contain: a black and white bird sitting on top of a yellow background">
            <a:extLst>
              <a:ext uri="{FF2B5EF4-FFF2-40B4-BE49-F238E27FC236}">
                <a16:creationId xmlns:a16="http://schemas.microsoft.com/office/drawing/2014/main" id="{9E55A394-0C03-B466-6147-45941504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357" y="7668449"/>
            <a:ext cx="2867383" cy="223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s may contain: a skull and crossbones with a hat on it's head, against a black background">
            <a:extLst>
              <a:ext uri="{FF2B5EF4-FFF2-40B4-BE49-F238E27FC236}">
                <a16:creationId xmlns:a16="http://schemas.microsoft.com/office/drawing/2014/main" id="{F3986142-F0B0-A50E-245D-8B886568A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5" b="29011"/>
          <a:stretch/>
        </p:blipFill>
        <p:spPr bwMode="auto">
          <a:xfrm>
            <a:off x="3635474" y="7646410"/>
            <a:ext cx="2893831" cy="223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n anime character standing with his hands on his hips">
            <a:extLst>
              <a:ext uri="{FF2B5EF4-FFF2-40B4-BE49-F238E27FC236}">
                <a16:creationId xmlns:a16="http://schemas.microsoft.com/office/drawing/2014/main" id="{C35371C5-A4C5-CB96-D8C5-B42D59B0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953" y="3085076"/>
            <a:ext cx="2384002" cy="40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tory Pin image">
            <a:extLst>
              <a:ext uri="{FF2B5EF4-FFF2-40B4-BE49-F238E27FC236}">
                <a16:creationId xmlns:a16="http://schemas.microsoft.com/office/drawing/2014/main" id="{FCF442EA-E97C-7A46-B2D6-D5B71B6C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792" y="3085076"/>
            <a:ext cx="2306202" cy="40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his may contain: a cartoon character with a pirate hat holding a paper and looking at the viewer's map">
            <a:extLst>
              <a:ext uri="{FF2B5EF4-FFF2-40B4-BE49-F238E27FC236}">
                <a16:creationId xmlns:a16="http://schemas.microsoft.com/office/drawing/2014/main" id="{803F1305-4D1F-F470-4D34-5DF5C7A3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792" y="7652387"/>
            <a:ext cx="2264269" cy="226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16268863-EC08-764F-06D4-C088AF7A747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Mood Board</a:t>
            </a:r>
          </a:p>
        </p:txBody>
      </p:sp>
    </p:spTree>
    <p:extLst>
      <p:ext uri="{BB962C8B-B14F-4D97-AF65-F5344CB8AC3E}">
        <p14:creationId xmlns:p14="http://schemas.microsoft.com/office/powerpoint/2010/main" val="452041952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871" y="8594993"/>
            <a:ext cx="18763743" cy="6139914"/>
          </a:xfrm>
          <a:custGeom>
            <a:avLst/>
            <a:gdLst/>
            <a:ahLst/>
            <a:cxnLst/>
            <a:rect l="l" t="t" r="r" b="b"/>
            <a:pathLst>
              <a:path w="18763743" h="6139914">
                <a:moveTo>
                  <a:pt x="0" y="0"/>
                </a:moveTo>
                <a:lnTo>
                  <a:pt x="18763742" y="0"/>
                </a:lnTo>
                <a:lnTo>
                  <a:pt x="18763742" y="6139914"/>
                </a:lnTo>
                <a:lnTo>
                  <a:pt x="0" y="613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3" name="Group 3"/>
          <p:cNvGrpSpPr/>
          <p:nvPr/>
        </p:nvGrpSpPr>
        <p:grpSpPr>
          <a:xfrm>
            <a:off x="0" y="1028700"/>
            <a:ext cx="5708232" cy="57082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  <p:txBody>
            <a:bodyPr/>
            <a:lstStyle/>
            <a:p>
              <a:endParaRPr lang="en-I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1468" y="1028700"/>
            <a:ext cx="9287832" cy="7566293"/>
            <a:chOff x="0" y="0"/>
            <a:chExt cx="2446178" cy="19927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46178" cy="1992768"/>
            </a:xfrm>
            <a:custGeom>
              <a:avLst/>
              <a:gdLst/>
              <a:ahLst/>
              <a:cxnLst/>
              <a:rect l="l" t="t" r="r" b="b"/>
              <a:pathLst>
                <a:path w="2446178" h="1992768">
                  <a:moveTo>
                    <a:pt x="42511" y="0"/>
                  </a:moveTo>
                  <a:lnTo>
                    <a:pt x="2403667" y="0"/>
                  </a:lnTo>
                  <a:cubicBezTo>
                    <a:pt x="2414941" y="0"/>
                    <a:pt x="2425754" y="4479"/>
                    <a:pt x="2433727" y="12451"/>
                  </a:cubicBezTo>
                  <a:cubicBezTo>
                    <a:pt x="2441699" y="20424"/>
                    <a:pt x="2446178" y="31237"/>
                    <a:pt x="2446178" y="42511"/>
                  </a:cubicBezTo>
                  <a:lnTo>
                    <a:pt x="2446178" y="1950257"/>
                  </a:lnTo>
                  <a:cubicBezTo>
                    <a:pt x="2446178" y="1961532"/>
                    <a:pt x="2441699" y="1972345"/>
                    <a:pt x="2433727" y="1980317"/>
                  </a:cubicBezTo>
                  <a:cubicBezTo>
                    <a:pt x="2425754" y="1988290"/>
                    <a:pt x="2414941" y="1992768"/>
                    <a:pt x="2403667" y="1992768"/>
                  </a:cubicBezTo>
                  <a:lnTo>
                    <a:pt x="42511" y="1992768"/>
                  </a:lnTo>
                  <a:cubicBezTo>
                    <a:pt x="31237" y="1992768"/>
                    <a:pt x="20424" y="1988290"/>
                    <a:pt x="12451" y="1980317"/>
                  </a:cubicBezTo>
                  <a:cubicBezTo>
                    <a:pt x="4479" y="1972345"/>
                    <a:pt x="0" y="1961532"/>
                    <a:pt x="0" y="1950257"/>
                  </a:cubicBezTo>
                  <a:lnTo>
                    <a:pt x="0" y="42511"/>
                  </a:lnTo>
                  <a:cubicBezTo>
                    <a:pt x="0" y="31237"/>
                    <a:pt x="4479" y="20424"/>
                    <a:pt x="12451" y="12451"/>
                  </a:cubicBezTo>
                  <a:cubicBezTo>
                    <a:pt x="20424" y="4479"/>
                    <a:pt x="31237" y="0"/>
                    <a:pt x="42511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46178" cy="2040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237455"/>
            <a:ext cx="9510715" cy="9568395"/>
          </a:xfrm>
          <a:custGeom>
            <a:avLst/>
            <a:gdLst/>
            <a:ahLst/>
            <a:cxnLst/>
            <a:rect l="l" t="t" r="r" b="b"/>
            <a:pathLst>
              <a:path w="9510715" h="9568395">
                <a:moveTo>
                  <a:pt x="0" y="0"/>
                </a:moveTo>
                <a:lnTo>
                  <a:pt x="9510715" y="0"/>
                </a:lnTo>
                <a:lnTo>
                  <a:pt x="9510715" y="9568395"/>
                </a:lnTo>
                <a:lnTo>
                  <a:pt x="0" y="9568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0" name="TextBox 10"/>
          <p:cNvSpPr txBox="1"/>
          <p:nvPr/>
        </p:nvSpPr>
        <p:spPr>
          <a:xfrm>
            <a:off x="10993505" y="2039128"/>
            <a:ext cx="3243758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F1A38"/>
                </a:solidFill>
                <a:latin typeface="Waterlily"/>
                <a:ea typeface="Waterlily"/>
                <a:cs typeface="Waterlily"/>
                <a:sym typeface="Waterlily"/>
              </a:rPr>
              <a:t>Credits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10715" y="5095875"/>
            <a:ext cx="6209338" cy="2202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This presentation template is free for everyone to use thanks to the following: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SlidesCarnival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for the presentation template</a:t>
            </a: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Pexels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and </a:t>
            </a: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Pixabay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for the photos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Happy Designing!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601613" y="3621271"/>
            <a:ext cx="4027543" cy="1006886"/>
          </a:xfrm>
          <a:custGeom>
            <a:avLst/>
            <a:gdLst/>
            <a:ahLst/>
            <a:cxnLst/>
            <a:rect l="l" t="t" r="r" b="b"/>
            <a:pathLst>
              <a:path w="4027543" h="1006886">
                <a:moveTo>
                  <a:pt x="0" y="0"/>
                </a:moveTo>
                <a:lnTo>
                  <a:pt x="4027543" y="0"/>
                </a:lnTo>
                <a:lnTo>
                  <a:pt x="4027543" y="1006886"/>
                </a:lnTo>
                <a:lnTo>
                  <a:pt x="0" y="1006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3" name="Freeform 13"/>
          <p:cNvSpPr/>
          <p:nvPr/>
        </p:nvSpPr>
        <p:spPr>
          <a:xfrm rot="1726954">
            <a:off x="15215658" y="-55169"/>
            <a:ext cx="3431593" cy="3316738"/>
          </a:xfrm>
          <a:custGeom>
            <a:avLst/>
            <a:gdLst/>
            <a:ahLst/>
            <a:cxnLst/>
            <a:rect l="l" t="t" r="r" b="b"/>
            <a:pathLst>
              <a:path w="3431593" h="3316738">
                <a:moveTo>
                  <a:pt x="0" y="0"/>
                </a:moveTo>
                <a:lnTo>
                  <a:pt x="3431593" y="0"/>
                </a:lnTo>
                <a:lnTo>
                  <a:pt x="3431593" y="3316738"/>
                </a:lnTo>
                <a:lnTo>
                  <a:pt x="0" y="3316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B2B4C-EBF8-F854-DAEE-71ABFDA08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D773B00-34BA-1E03-BCA1-6240A42101F3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D8ED21BC-0C97-9148-712A-86BAE9BB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A5A7453-A578-896D-D568-B3C1C0DA170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E1B2B2B-F695-8CF6-DF85-E0A8A3F8FE66}"/>
              </a:ext>
            </a:extLst>
          </p:cNvPr>
          <p:cNvGrpSpPr/>
          <p:nvPr/>
        </p:nvGrpSpPr>
        <p:grpSpPr>
          <a:xfrm>
            <a:off x="354714" y="2908126"/>
            <a:ext cx="17552285" cy="7035974"/>
            <a:chOff x="0" y="0"/>
            <a:chExt cx="7101600" cy="9961858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79E383B3-0835-D3CA-36EA-6FFF900F3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29" r="12529"/>
            <a:stretch>
              <a:fillRect/>
            </a:stretch>
          </p:blipFill>
          <p:spPr>
            <a:xfrm>
              <a:off x="0" y="0"/>
              <a:ext cx="7101600" cy="9961858"/>
            </a:xfrm>
            <a:prstGeom prst="rect">
              <a:avLst/>
            </a:prstGeom>
          </p:spPr>
        </p:pic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C8AD7D67-D82D-E166-3C50-579689B7A829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Mashups (AI)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8CD67F-541F-EE6D-FA77-6463513A1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763" y="4524511"/>
            <a:ext cx="3885575" cy="387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C91F53-0EC0-6DA4-D7E2-84D639D3E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80" y="4481957"/>
            <a:ext cx="3867520" cy="3888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76D4FE37-E5A1-1A5F-4D8A-89C0357B57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EDC354-5ED8-E974-45AF-DCEAB3C98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4416432"/>
            <a:ext cx="3864411" cy="387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18027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4E896-57DA-E29B-A0B0-C9622731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1C6DC714-9B5F-D005-9008-5D40AEF01CEC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A1337D74-268C-28E1-D1F5-BFF0A1D5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3FF31-0627-274C-0D8F-94ECED2623B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E5168A15-C251-8DAF-E7BA-A67D2F8F2E9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Model Refinement (AI)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7ED67EA9-E4A3-66E3-5A54-25F13A1D47D0}"/>
              </a:ext>
            </a:extLst>
          </p:cNvPr>
          <p:cNvSpPr/>
          <p:nvPr/>
        </p:nvSpPr>
        <p:spPr>
          <a:xfrm rot="-1733480">
            <a:off x="1371676" y="2035173"/>
            <a:ext cx="13973717" cy="9908636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E5B6D4-0559-0964-257B-112E4C1F1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21" y="4844533"/>
            <a:ext cx="2510956" cy="251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Cartoon character with green hair and striped pants&#10;&#10;AI-generated content may be incorrect.">
            <a:extLst>
              <a:ext uri="{FF2B5EF4-FFF2-40B4-BE49-F238E27FC236}">
                <a16:creationId xmlns:a16="http://schemas.microsoft.com/office/drawing/2014/main" id="{B70EB7A3-8F49-0A08-702A-4E3505EF50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60" y="4698143"/>
            <a:ext cx="2810208" cy="281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Cartoon characters in different poses&#10;&#10;AI-generated content may be incorrect.">
            <a:extLst>
              <a:ext uri="{FF2B5EF4-FFF2-40B4-BE49-F238E27FC236}">
                <a16:creationId xmlns:a16="http://schemas.microsoft.com/office/drawing/2014/main" id="{79ABC311-A40F-276D-795A-0A665AD27E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84" y="6496235"/>
            <a:ext cx="2641930" cy="264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60C8EC9E-0616-23F4-2151-FC8C6FE48F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38" y="4698143"/>
            <a:ext cx="2641930" cy="264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cartoon character in different poses&#10;&#10;AI-generated content may be incorrect.">
            <a:extLst>
              <a:ext uri="{FF2B5EF4-FFF2-40B4-BE49-F238E27FC236}">
                <a16:creationId xmlns:a16="http://schemas.microsoft.com/office/drawing/2014/main" id="{7B73E1B3-D6F3-5BB2-1AFE-3215EEB5B3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808" y="6523449"/>
            <a:ext cx="2471279" cy="2471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A7D97-3839-FA75-8DA5-1120ED5D7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361" y="8311510"/>
            <a:ext cx="1483237" cy="1487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F2E28DD7-EE0B-8A4B-F98B-8497ECEBE557}"/>
              </a:ext>
            </a:extLst>
          </p:cNvPr>
          <p:cNvSpPr/>
          <p:nvPr/>
        </p:nvSpPr>
        <p:spPr>
          <a:xfrm rot="2700000">
            <a:off x="16474244" y="7435693"/>
            <a:ext cx="772316" cy="77231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558800" y="0"/>
                </a:moveTo>
                <a:lnTo>
                  <a:pt x="254000" y="0"/>
                </a:lnTo>
                <a:lnTo>
                  <a:pt x="254000" y="254000"/>
                </a:lnTo>
                <a:lnTo>
                  <a:pt x="0" y="254000"/>
                </a:lnTo>
                <a:lnTo>
                  <a:pt x="0" y="558800"/>
                </a:lnTo>
                <a:lnTo>
                  <a:pt x="254000" y="558800"/>
                </a:lnTo>
                <a:lnTo>
                  <a:pt x="254000" y="812800"/>
                </a:lnTo>
                <a:lnTo>
                  <a:pt x="558800" y="812800"/>
                </a:lnTo>
                <a:lnTo>
                  <a:pt x="558800" y="558800"/>
                </a:lnTo>
                <a:lnTo>
                  <a:pt x="812800" y="558800"/>
                </a:lnTo>
                <a:lnTo>
                  <a:pt x="812800" y="254000"/>
                </a:lnTo>
                <a:lnTo>
                  <a:pt x="558800" y="254000"/>
                </a:lnTo>
                <a:lnTo>
                  <a:pt x="558800" y="0"/>
                </a:lnTo>
                <a:close/>
              </a:path>
            </a:pathLst>
          </a:custGeom>
          <a:solidFill>
            <a:srgbClr val="FF4F63"/>
          </a:solidFill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698653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C3C8AEC6-ABCC-0721-A7D9-A4FF092179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2000" y="514350"/>
            <a:ext cx="6464145" cy="9258300"/>
            <a:chOff x="0" y="0"/>
            <a:chExt cx="443357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8121" r="-18121"/>
              </a:stretch>
            </a:blipFill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918654" y="803967"/>
            <a:ext cx="67181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The Character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6000" y="3199917"/>
            <a:ext cx="5885901" cy="5491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Age: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23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Characteristics: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Agile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Fearless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Stronger than he looks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Personality: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Loyal 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Brave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Friendly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Good hearted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Love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 Magpies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Appreciates freedom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06000" y="2422208"/>
            <a:ext cx="484811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Pat the Mag </a:t>
            </a:r>
          </a:p>
        </p:txBody>
      </p:sp>
      <p:pic>
        <p:nvPicPr>
          <p:cNvPr id="17" name="Picture 16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6D21053F-BC04-25EB-1D0A-1DA72F162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/>
          <a:stretch/>
        </p:blipFill>
        <p:spPr>
          <a:xfrm>
            <a:off x="1023692" y="2857500"/>
            <a:ext cx="2981134" cy="6460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47CF7618-A1DF-8DCE-051C-89C8133512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0" r="-1861"/>
          <a:stretch/>
        </p:blipFill>
        <p:spPr>
          <a:xfrm>
            <a:off x="4198867" y="2857499"/>
            <a:ext cx="2807836" cy="6460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9">
            <a:extLst>
              <a:ext uri="{FF2B5EF4-FFF2-40B4-BE49-F238E27FC236}">
                <a16:creationId xmlns:a16="http://schemas.microsoft.com/office/drawing/2014/main" id="{EB83556E-5833-9715-4F0E-52F0E64270A3}"/>
              </a:ext>
            </a:extLst>
          </p:cNvPr>
          <p:cNvGrpSpPr>
            <a:grpSpLocks noChangeAspect="1"/>
          </p:cNvGrpSpPr>
          <p:nvPr/>
        </p:nvGrpSpPr>
        <p:grpSpPr>
          <a:xfrm>
            <a:off x="7588575" y="7108335"/>
            <a:ext cx="1860225" cy="2664315"/>
            <a:chOff x="0" y="0"/>
            <a:chExt cx="4433570" cy="635000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C980E03-8A0A-C848-3005-BD5DB83292A8}"/>
                </a:ext>
              </a:extLst>
            </p:cNvPr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8121" r="-18121"/>
              </a:stretch>
            </a:blipFill>
          </p:spPr>
          <p:txBody>
            <a:bodyPr/>
            <a:lstStyle/>
            <a:p>
              <a:endParaRPr lang="en-IE"/>
            </a:p>
          </p:txBody>
        </p:sp>
      </p:grpSp>
      <p:pic>
        <p:nvPicPr>
          <p:cNvPr id="20" name="Picture 19" descr="A cartoon character in different poses&#10;&#10;AI-generated content may be incorrect.">
            <a:extLst>
              <a:ext uri="{FF2B5EF4-FFF2-40B4-BE49-F238E27FC236}">
                <a16:creationId xmlns:a16="http://schemas.microsoft.com/office/drawing/2014/main" id="{3D2E0DC4-56CC-627B-3406-6640BE73AB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9"/>
          <a:stretch/>
        </p:blipFill>
        <p:spPr>
          <a:xfrm>
            <a:off x="8017054" y="7739804"/>
            <a:ext cx="1015392" cy="1992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11">
            <a:extLst>
              <a:ext uri="{FF2B5EF4-FFF2-40B4-BE49-F238E27FC236}">
                <a16:creationId xmlns:a16="http://schemas.microsoft.com/office/drawing/2014/main" id="{47F14EB7-37CA-6110-9B39-1242027A89A5}"/>
              </a:ext>
            </a:extLst>
          </p:cNvPr>
          <p:cNvGrpSpPr/>
          <p:nvPr/>
        </p:nvGrpSpPr>
        <p:grpSpPr>
          <a:xfrm>
            <a:off x="15686787" y="3315144"/>
            <a:ext cx="1958815" cy="6417164"/>
            <a:chOff x="0" y="0"/>
            <a:chExt cx="7822279" cy="10972800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D6B92768-D96D-0CA5-9322-5F70D94A0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529" r="12529"/>
            <a:stretch>
              <a:fillRect/>
            </a:stretch>
          </p:blipFill>
          <p:spPr>
            <a:xfrm>
              <a:off x="0" y="0"/>
              <a:ext cx="7822279" cy="10972800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DB29E7A-7692-5FD9-6350-20A8EA81E36A}"/>
              </a:ext>
            </a:extLst>
          </p:cNvPr>
          <p:cNvSpPr/>
          <p:nvPr/>
        </p:nvSpPr>
        <p:spPr>
          <a:xfrm>
            <a:off x="15876190" y="3712508"/>
            <a:ext cx="1604311" cy="762000"/>
          </a:xfrm>
          <a:prstGeom prst="rect">
            <a:avLst/>
          </a:prstGeom>
          <a:solidFill>
            <a:srgbClr val="FEF9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5DB4B2-EFFD-4472-6285-A4E6B061D2F8}"/>
              </a:ext>
            </a:extLst>
          </p:cNvPr>
          <p:cNvSpPr/>
          <p:nvPr/>
        </p:nvSpPr>
        <p:spPr>
          <a:xfrm>
            <a:off x="15876190" y="4705494"/>
            <a:ext cx="1604311" cy="762000"/>
          </a:xfrm>
          <a:prstGeom prst="rect">
            <a:avLst/>
          </a:prstGeom>
          <a:solidFill>
            <a:srgbClr val="56AD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0D3CE8-D8D6-6A82-E217-6166B5DA9EBA}"/>
              </a:ext>
            </a:extLst>
          </p:cNvPr>
          <p:cNvSpPr/>
          <p:nvPr/>
        </p:nvSpPr>
        <p:spPr>
          <a:xfrm>
            <a:off x="15876190" y="5678105"/>
            <a:ext cx="1604311" cy="762000"/>
          </a:xfrm>
          <a:prstGeom prst="rect">
            <a:avLst/>
          </a:prstGeom>
          <a:solidFill>
            <a:srgbClr val="6B53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2F47A-2A00-FB7E-DD37-F64D164A07D2}"/>
              </a:ext>
            </a:extLst>
          </p:cNvPr>
          <p:cNvSpPr/>
          <p:nvPr/>
        </p:nvSpPr>
        <p:spPr>
          <a:xfrm>
            <a:off x="15876190" y="6696491"/>
            <a:ext cx="1604311" cy="762000"/>
          </a:xfrm>
          <a:prstGeom prst="rect">
            <a:avLst/>
          </a:prstGeom>
          <a:solidFill>
            <a:srgbClr val="8E95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AE23D0-5F20-0711-22FF-0778D6DCC8D3}"/>
              </a:ext>
            </a:extLst>
          </p:cNvPr>
          <p:cNvSpPr/>
          <p:nvPr/>
        </p:nvSpPr>
        <p:spPr>
          <a:xfrm>
            <a:off x="15864038" y="7699563"/>
            <a:ext cx="1604311" cy="762000"/>
          </a:xfrm>
          <a:prstGeom prst="rect">
            <a:avLst/>
          </a:prstGeom>
          <a:solidFill>
            <a:srgbClr val="C882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07CC02-81FB-BCFF-6984-A35BA8F3BC92}"/>
              </a:ext>
            </a:extLst>
          </p:cNvPr>
          <p:cNvSpPr/>
          <p:nvPr/>
        </p:nvSpPr>
        <p:spPr>
          <a:xfrm>
            <a:off x="15864037" y="8717949"/>
            <a:ext cx="1604311" cy="762000"/>
          </a:xfrm>
          <a:prstGeom prst="rect">
            <a:avLst/>
          </a:prstGeom>
          <a:solidFill>
            <a:srgbClr val="4A44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26D04269-47F7-8316-BE64-5B73851C1084}"/>
              </a:ext>
            </a:extLst>
          </p:cNvPr>
          <p:cNvSpPr txBox="1"/>
          <p:nvPr/>
        </p:nvSpPr>
        <p:spPr>
          <a:xfrm>
            <a:off x="15686787" y="2296906"/>
            <a:ext cx="1958816" cy="888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Colour</a:t>
            </a:r>
            <a:r>
              <a:rPr lang="en-US" sz="24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Palette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7091B-5DBB-4FE9-5FD4-AC9AD4E3A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9769915B-0033-4F1B-9CAD-B101B903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D641B2-45A1-78D6-AD95-A67FA3C670D4}"/>
              </a:ext>
            </a:extLst>
          </p:cNvPr>
          <p:cNvSpPr/>
          <p:nvPr/>
        </p:nvSpPr>
        <p:spPr>
          <a:xfrm>
            <a:off x="0" y="914400"/>
            <a:ext cx="18335626" cy="157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86FCC-0CC3-884D-3B15-D5759D8AB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834025"/>
            <a:ext cx="4763871" cy="697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6CCD5A95-BB08-00CA-6B8F-EB2B7F0FB15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3D Models - Blender</a:t>
            </a:r>
          </a:p>
        </p:txBody>
      </p:sp>
      <p:pic>
        <p:nvPicPr>
          <p:cNvPr id="2" name="Picture 1" descr="A bird with wings spread out&#10;&#10;AI-generated content may be incorrect.">
            <a:extLst>
              <a:ext uri="{FF2B5EF4-FFF2-40B4-BE49-F238E27FC236}">
                <a16:creationId xmlns:a16="http://schemas.microsoft.com/office/drawing/2014/main" id="{7C1CD565-FBE9-85EC-4034-31FBEE939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4410141"/>
            <a:ext cx="5943600" cy="3794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39587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A1664-FAC8-9DB2-FC00-58EC3684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ED5B02CB-5B2E-E6A4-EA40-BC689F26E7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91E877-A2FB-1C13-B20D-0C99208F835D}"/>
              </a:ext>
            </a:extLst>
          </p:cNvPr>
          <p:cNvSpPr/>
          <p:nvPr/>
        </p:nvSpPr>
        <p:spPr>
          <a:xfrm>
            <a:off x="0" y="914400"/>
            <a:ext cx="18335626" cy="157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9DB890FC-039B-FE85-5D1B-FAE6EED4D3D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3D Model - Animations</a:t>
            </a:r>
          </a:p>
        </p:txBody>
      </p:sp>
      <p:pic>
        <p:nvPicPr>
          <p:cNvPr id="2" name="ObstacleCourse - Unreal Editor 2025-04-16 21-13-31">
            <a:hlinkClick r:id="" action="ppaction://media"/>
            <a:extLst>
              <a:ext uri="{FF2B5EF4-FFF2-40B4-BE49-F238E27FC236}">
                <a16:creationId xmlns:a16="http://schemas.microsoft.com/office/drawing/2014/main" id="{88804741-26E8-2849-411C-4C0CCE6EC9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60" end="10619.64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3771900"/>
            <a:ext cx="9304338" cy="5088310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3B9FDD23-0A97-D48A-4186-DB780785B9C4}"/>
              </a:ext>
            </a:extLst>
          </p:cNvPr>
          <p:cNvGrpSpPr/>
          <p:nvPr/>
        </p:nvGrpSpPr>
        <p:grpSpPr>
          <a:xfrm>
            <a:off x="11658600" y="3543300"/>
            <a:ext cx="4386182" cy="5081675"/>
            <a:chOff x="0" y="0"/>
            <a:chExt cx="1155208" cy="1338383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BA51B063-3241-BA5E-B0DC-7CB00A33FA1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r>
                <a:rPr lang="en-IE" dirty="0"/>
                <a:t>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1B35FFC-4DE0-5C00-7485-CBCC4CD0AE7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23">
            <a:extLst>
              <a:ext uri="{FF2B5EF4-FFF2-40B4-BE49-F238E27FC236}">
                <a16:creationId xmlns:a16="http://schemas.microsoft.com/office/drawing/2014/main" id="{3847E5A4-7C88-9D4C-BD3D-F21B9059E4AA}"/>
              </a:ext>
            </a:extLst>
          </p:cNvPr>
          <p:cNvSpPr txBox="1"/>
          <p:nvPr/>
        </p:nvSpPr>
        <p:spPr>
          <a:xfrm>
            <a:off x="12099091" y="4152900"/>
            <a:ext cx="3505200" cy="3559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Neutral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Walk/Run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up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down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Falling (mid air)</a:t>
            </a:r>
          </a:p>
        </p:txBody>
      </p:sp>
    </p:spTree>
    <p:extLst>
      <p:ext uri="{BB962C8B-B14F-4D97-AF65-F5344CB8AC3E}">
        <p14:creationId xmlns:p14="http://schemas.microsoft.com/office/powerpoint/2010/main" val="4095790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4E55D-3983-02C6-D7A7-4E16619CC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468E56C-6F8D-6A50-9EBC-83989B0E851C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86004A4-E88E-3644-D555-83C3F4EFD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C5465AF-D909-6E3F-FF09-A529E421502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B0AED10-EBDC-7FC6-84D3-6DF4BC709BD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– Controls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5028850-8215-0B90-B28F-6385E62BBBB9}"/>
              </a:ext>
            </a:extLst>
          </p:cNvPr>
          <p:cNvSpPr txBox="1"/>
          <p:nvPr/>
        </p:nvSpPr>
        <p:spPr>
          <a:xfrm rot="2700000">
            <a:off x="3164912" y="3969333"/>
            <a:ext cx="952022" cy="1074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15B80C-4D6C-16E2-566D-FF7464424BB3}"/>
              </a:ext>
            </a:extLst>
          </p:cNvPr>
          <p:cNvSpPr/>
          <p:nvPr/>
        </p:nvSpPr>
        <p:spPr>
          <a:xfrm>
            <a:off x="3363076" y="4478530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W</a:t>
            </a:r>
            <a:endParaRPr lang="en-IE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C1BA13-7730-6C05-20AD-0C56804E5F99}"/>
              </a:ext>
            </a:extLst>
          </p:cNvPr>
          <p:cNvSpPr/>
          <p:nvPr/>
        </p:nvSpPr>
        <p:spPr>
          <a:xfrm>
            <a:off x="218736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A</a:t>
            </a:r>
            <a:endParaRPr lang="en-I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8455A-764E-6A6A-CEC4-C6E3CE552881}"/>
              </a:ext>
            </a:extLst>
          </p:cNvPr>
          <p:cNvSpPr/>
          <p:nvPr/>
        </p:nvSpPr>
        <p:spPr>
          <a:xfrm>
            <a:off x="336307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S</a:t>
            </a:r>
            <a:endParaRPr lang="en-IE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361B2-4504-1AB6-A9EB-80DC94D67F1D}"/>
              </a:ext>
            </a:extLst>
          </p:cNvPr>
          <p:cNvSpPr/>
          <p:nvPr/>
        </p:nvSpPr>
        <p:spPr>
          <a:xfrm>
            <a:off x="453878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D</a:t>
            </a:r>
            <a:endParaRPr lang="en-IE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E0B286-40B1-9F3A-DF21-F25B1FEB9096}"/>
              </a:ext>
            </a:extLst>
          </p:cNvPr>
          <p:cNvSpPr/>
          <p:nvPr/>
        </p:nvSpPr>
        <p:spPr>
          <a:xfrm>
            <a:off x="7796340" y="4478530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E</a:t>
            </a:r>
            <a:endParaRPr lang="en-IE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AC7F1F-7463-CC05-AD2D-9929077CD93D}"/>
              </a:ext>
            </a:extLst>
          </p:cNvPr>
          <p:cNvSpPr/>
          <p:nvPr/>
        </p:nvSpPr>
        <p:spPr>
          <a:xfrm>
            <a:off x="5743666" y="8091507"/>
            <a:ext cx="586740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Space Bar</a:t>
            </a:r>
            <a:endParaRPr lang="en-IE" sz="36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455AF9E-D156-3285-776F-E0B13D7A88E5}"/>
              </a:ext>
            </a:extLst>
          </p:cNvPr>
          <p:cNvSpPr txBox="1"/>
          <p:nvPr/>
        </p:nvSpPr>
        <p:spPr>
          <a:xfrm>
            <a:off x="10520236" y="4777603"/>
            <a:ext cx="44815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Collect Treasure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F224E4E-5A30-AD01-4D9D-99F76FF70CDD}"/>
              </a:ext>
            </a:extLst>
          </p:cNvPr>
          <p:cNvSpPr txBox="1"/>
          <p:nvPr/>
        </p:nvSpPr>
        <p:spPr>
          <a:xfrm>
            <a:off x="13312655" y="8423934"/>
            <a:ext cx="25003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Jump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C18AAA2F-96EB-8F73-BEAB-4D335FFAD053}"/>
              </a:ext>
            </a:extLst>
          </p:cNvPr>
          <p:cNvSpPr txBox="1"/>
          <p:nvPr/>
        </p:nvSpPr>
        <p:spPr>
          <a:xfrm>
            <a:off x="2451621" y="3197271"/>
            <a:ext cx="287563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Movement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0BA904-206B-75CA-CA64-0B9D88CCC71E}"/>
              </a:ext>
            </a:extLst>
          </p:cNvPr>
          <p:cNvCxnSpPr/>
          <p:nvPr/>
        </p:nvCxnSpPr>
        <p:spPr>
          <a:xfrm flipV="1">
            <a:off x="3889441" y="3790026"/>
            <a:ext cx="0" cy="536104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282262-C782-731E-E643-2E99EC47E467}"/>
              </a:ext>
            </a:extLst>
          </p:cNvPr>
          <p:cNvCxnSpPr>
            <a:cxnSpLocks/>
          </p:cNvCxnSpPr>
          <p:nvPr/>
        </p:nvCxnSpPr>
        <p:spPr>
          <a:xfrm>
            <a:off x="12272836" y="8658261"/>
            <a:ext cx="1455313" cy="0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26B1441-BE99-CF34-B226-70B42993597C}"/>
              </a:ext>
            </a:extLst>
          </p:cNvPr>
          <p:cNvCxnSpPr>
            <a:cxnSpLocks/>
          </p:cNvCxnSpPr>
          <p:nvPr/>
        </p:nvCxnSpPr>
        <p:spPr>
          <a:xfrm>
            <a:off x="8954379" y="5011930"/>
            <a:ext cx="1455313" cy="0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57799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4178</TotalTime>
  <Words>937</Words>
  <Application>Microsoft Office PowerPoint</Application>
  <PresentationFormat>Custom</PresentationFormat>
  <Paragraphs>173</Paragraphs>
  <Slides>30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Hagrid Text</vt:lpstr>
      <vt:lpstr>Arial</vt:lpstr>
      <vt:lpstr>Waterlily</vt:lpstr>
      <vt:lpstr>Calibri</vt:lpstr>
      <vt:lpstr>Hagrid Text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Cute Maritime Adventure Storybook Presentation</dc:title>
  <dc:creator>Vinicius Barros</dc:creator>
  <cp:lastModifiedBy>Vinicius Moura Barros</cp:lastModifiedBy>
  <cp:revision>62</cp:revision>
  <dcterms:created xsi:type="dcterms:W3CDTF">2006-08-16T00:00:00Z</dcterms:created>
  <dcterms:modified xsi:type="dcterms:W3CDTF">2025-04-20T16:36:19Z</dcterms:modified>
  <dc:identifier>DAGgfKuVBv8</dc:identifier>
</cp:coreProperties>
</file>